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67" r:id="rId2"/>
    <p:sldId id="271" r:id="rId3"/>
    <p:sldId id="274" r:id="rId4"/>
    <p:sldId id="272" r:id="rId5"/>
    <p:sldId id="273" r:id="rId6"/>
    <p:sldId id="275" r:id="rId7"/>
    <p:sldId id="276" r:id="rId8"/>
    <p:sldId id="277" r:id="rId9"/>
    <p:sldId id="278" r:id="rId10"/>
    <p:sldId id="256" r:id="rId11"/>
    <p:sldId id="257" r:id="rId12"/>
    <p:sldId id="259" r:id="rId13"/>
    <p:sldId id="258" r:id="rId14"/>
    <p:sldId id="260" r:id="rId15"/>
    <p:sldId id="261" r:id="rId16"/>
    <p:sldId id="263" r:id="rId17"/>
    <p:sldId id="264" r:id="rId18"/>
    <p:sldId id="265" r:id="rId19"/>
    <p:sldId id="266" r:id="rId20"/>
    <p:sldId id="269" r:id="rId21"/>
    <p:sldId id="279" r:id="rId22"/>
    <p:sldId id="280" r:id="rId23"/>
    <p:sldId id="281" r:id="rId24"/>
    <p:sldId id="27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0" y="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IN">
                <a:solidFill>
                  <a:schemeClr val="bg1"/>
                </a:solidFill>
              </a:rPr>
              <a:t>Revenue and profit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7181371651756125E-2"/>
          <c:y val="4.1436296752732166E-2"/>
          <c:w val="0.82200014879246208"/>
          <c:h val="0.90422435549758573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B9936FC-56DA-43D2-9B53-56813DA34A04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8D36-44C2-9D5E-6216B845C6DC}"/>
                </c:ext>
              </c:extLst>
            </c:dLbl>
            <c:dLbl>
              <c:idx val="1"/>
              <c:layout>
                <c:manualLayout>
                  <c:x val="-3.955543429375174E-3"/>
                  <c:y val="3.9553161395428577E-3"/>
                </c:manualLayout>
              </c:layout>
              <c:tx>
                <c:rich>
                  <a:bodyPr/>
                  <a:lstStyle/>
                  <a:p>
                    <a:fld id="{A33E5D2F-5448-477C-B881-7BC70F9721C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8D36-44C2-9D5E-6216B845C6D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4FC7015-B9C3-4D10-86E7-A024715CB1B3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D36-44C2-9D5E-6216B845C6DC}"/>
                </c:ext>
              </c:extLst>
            </c:dLbl>
            <c:dLbl>
              <c:idx val="3"/>
              <c:layout>
                <c:manualLayout>
                  <c:x val="0"/>
                  <c:y val="-5.9329742093144318E-3"/>
                </c:manualLayout>
              </c:layout>
              <c:tx>
                <c:rich>
                  <a:bodyPr/>
                  <a:lstStyle/>
                  <a:p>
                    <a:fld id="{BA36A1C3-E75C-40B1-8EC2-142F8FCBAFCB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8D36-44C2-9D5E-6216B845C6DC}"/>
                </c:ext>
              </c:extLst>
            </c:dLbl>
            <c:dLbl>
              <c:idx val="4"/>
              <c:layout>
                <c:manualLayout>
                  <c:x val="0"/>
                  <c:y val="5.9329742093143954E-3"/>
                </c:manualLayout>
              </c:layout>
              <c:tx>
                <c:rich>
                  <a:bodyPr/>
                  <a:lstStyle/>
                  <a:p>
                    <a:fld id="{4A3BF4EE-A401-494A-9D47-D8B943A74C2B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D36-44C2-9D5E-6216B845C6DC}"/>
                </c:ext>
              </c:extLst>
            </c:dLbl>
            <c:dLbl>
              <c:idx val="5"/>
              <c:layout>
                <c:manualLayout>
                  <c:x val="1.977771714687587E-3"/>
                  <c:y val="1.9776580697713929E-3"/>
                </c:manualLayout>
              </c:layout>
              <c:tx>
                <c:rich>
                  <a:bodyPr/>
                  <a:lstStyle/>
                  <a:p>
                    <a:fld id="{611B3A46-6C22-4F2B-910F-7ADFA05E21BD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8D36-44C2-9D5E-6216B845C6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17.3</c:v>
                </c:pt>
                <c:pt idx="1">
                  <c:v>23</c:v>
                </c:pt>
                <c:pt idx="2">
                  <c:v>35</c:v>
                </c:pt>
                <c:pt idx="3">
                  <c:v>44</c:v>
                </c:pt>
                <c:pt idx="4">
                  <c:v>33</c:v>
                </c:pt>
                <c:pt idx="5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94-48E5-828B-2C9C8A177F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8000"/>
                    <a:lumMod val="114000"/>
                  </a:schemeClr>
                </a:gs>
                <a:gs pos="100000">
                  <a:schemeClr val="accent2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35336121-B715-475D-B1F2-CD5A3BE9D242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8D36-44C2-9D5E-6216B845C6D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FBA2B4C-88C2-4294-8F7B-B43F18DD1E4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8D36-44C2-9D5E-6216B845C6D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9F283FF-FEDD-436F-A6BE-FC1DCB3325E4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8D36-44C2-9D5E-6216B845C6D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B3CF2BD-E09C-4E19-B0B9-7322AA8710A0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8D36-44C2-9D5E-6216B845C6DC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A8261A5B-5211-4179-9860-E845493646DC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8D36-44C2-9D5E-6216B845C6DC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E23CCDA5-47ED-4BFD-B250-05E825591662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D36-44C2-9D5E-6216B845C6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2.1</c:v>
                </c:pt>
                <c:pt idx="1">
                  <c:v>4.8</c:v>
                </c:pt>
                <c:pt idx="2">
                  <c:v>11.7</c:v>
                </c:pt>
                <c:pt idx="3">
                  <c:v>7.3</c:v>
                </c:pt>
                <c:pt idx="4">
                  <c:v>7.7</c:v>
                </c:pt>
                <c:pt idx="5">
                  <c:v>9.6999999999999993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94-48E5-828B-2C9C8A177F0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936734896"/>
        <c:axId val="936731568"/>
        <c:axId val="574891999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3">
                          <a:tint val="98000"/>
                          <a:lumMod val="114000"/>
                        </a:schemeClr>
                      </a:gs>
                      <a:gs pos="100000">
                        <a:schemeClr val="accent3">
                          <a:shade val="90000"/>
                          <a:lumMod val="84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63500" dist="38100" dir="5400000" rotWithShape="0">
                      <a:srgbClr val="000000">
                        <a:alpha val="60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l"/>
                  </a:scene3d>
                  <a:sp3d prstMaterial="plastic">
                    <a:bevelT w="0" h="0"/>
                  </a:sp3d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Sheet1!$A$2:$A$7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2000</c:v>
                      </c:pt>
                      <c:pt idx="1">
                        <c:v>2005</c:v>
                      </c:pt>
                      <c:pt idx="2">
                        <c:v>2010</c:v>
                      </c:pt>
                      <c:pt idx="3">
                        <c:v>2015</c:v>
                      </c:pt>
                      <c:pt idx="4">
                        <c:v>2020</c:v>
                      </c:pt>
                      <c:pt idx="5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Sheet1!$D$2:$D$7</c15:sqref>
                        </c15:formulaRef>
                      </c:ext>
                    </c:extLst>
                    <c:numCache>
                      <c:formatCode>General</c:formatCode>
                      <c:ptCount val="6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B394-48E5-828B-2C9C8A177F0E}"/>
                  </c:ext>
                </c:extLst>
              </c15:ser>
            </c15:filteredBarSeries>
          </c:ext>
        </c:extLst>
      </c:bar3DChart>
      <c:catAx>
        <c:axId val="936734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6731568"/>
        <c:crosses val="autoZero"/>
        <c:auto val="1"/>
        <c:lblAlgn val="ctr"/>
        <c:lblOffset val="100"/>
        <c:noMultiLvlLbl val="0"/>
      </c:catAx>
      <c:valAx>
        <c:axId val="936731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6734896"/>
        <c:crosses val="autoZero"/>
        <c:crossBetween val="between"/>
      </c:valAx>
      <c:serAx>
        <c:axId val="5748919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just">
              <a:defRPr sz="12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6731568"/>
        <c:crosses val="autoZero"/>
      </c:ser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25051414324035437"/>
          <c:y val="0.90019958774393904"/>
          <c:w val="0.39878841589478875"/>
          <c:h val="8.79344638374321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Debt/Equity Ratio</a:t>
            </a:r>
            <a:endParaRPr lang="en-IN" dirty="0"/>
          </a:p>
        </c:rich>
      </c:tx>
      <c:layout>
        <c:manualLayout>
          <c:xMode val="edge"/>
          <c:yMode val="edge"/>
          <c:x val="0.33580920644279577"/>
          <c:y val="2.75731502649844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1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090790138805296E-2"/>
          <c:y val="0.11166553472667545"/>
          <c:w val="0.81797887588030882"/>
          <c:h val="0.83897181558240241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Debt/Equity ratio</c:v>
                </c:pt>
              </c:strCache>
            </c:strRef>
          </c:tx>
          <c:explosion val="5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8000"/>
                      <a:lumMod val="114000"/>
                    </a:schemeClr>
                  </a:gs>
                  <a:gs pos="100000">
                    <a:schemeClr val="accent1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45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47B1-4B11-93DD-5F9DCF9C3FA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8000"/>
                      <a:lumMod val="114000"/>
                    </a:schemeClr>
                  </a:gs>
                  <a:gs pos="100000">
                    <a:schemeClr val="accent2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45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47B1-4B11-93DD-5F9DCF9C3FA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8000"/>
                      <a:lumMod val="114000"/>
                    </a:schemeClr>
                  </a:gs>
                  <a:gs pos="100000">
                    <a:schemeClr val="accent3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45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47B1-4B11-93DD-5F9DCF9C3FA0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8000"/>
                      <a:lumMod val="114000"/>
                    </a:schemeClr>
                  </a:gs>
                  <a:gs pos="100000">
                    <a:schemeClr val="accent4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45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47B1-4B11-93DD-5F9DCF9C3FA0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tint val="98000"/>
                      <a:lumMod val="114000"/>
                    </a:schemeClr>
                  </a:gs>
                  <a:gs pos="100000">
                    <a:schemeClr val="accent5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45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47B1-4B11-93DD-5F9DCF9C3FA0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tint val="98000"/>
                      <a:lumMod val="114000"/>
                    </a:schemeClr>
                  </a:gs>
                  <a:gs pos="100000">
                    <a:schemeClr val="accent6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45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47B1-4B11-93DD-5F9DCF9C3FA0}"/>
              </c:ext>
            </c:extLst>
          </c:dPt>
          <c:dLbls>
            <c:dLbl>
              <c:idx val="0"/>
              <c:layout>
                <c:manualLayout>
                  <c:x val="-0.10206689075117192"/>
                  <c:y val="7.288311925160509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7B1-4B11-93DD-5F9DCF9C3FA0}"/>
                </c:ext>
              </c:extLst>
            </c:dLbl>
            <c:dLbl>
              <c:idx val="1"/>
              <c:layout>
                <c:manualLayout>
                  <c:x val="-9.9834974361767678E-2"/>
                  <c:y val="1.150532623655315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7B1-4B11-93DD-5F9DCF9C3FA0}"/>
                </c:ext>
              </c:extLst>
            </c:dLbl>
            <c:dLbl>
              <c:idx val="2"/>
              <c:layout>
                <c:manualLayout>
                  <c:x val="-9.2729354661166205E-2"/>
                  <c:y val="-0.1316020868749633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7B1-4B11-93DD-5F9DCF9C3FA0}"/>
                </c:ext>
              </c:extLst>
            </c:dLbl>
            <c:dLbl>
              <c:idx val="3"/>
              <c:layout>
                <c:manualLayout>
                  <c:x val="-7.8898356597239649E-2"/>
                  <c:y val="-0.2047972544484650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7B1-4B11-93DD-5F9DCF9C3FA0}"/>
                </c:ext>
              </c:extLst>
            </c:dLbl>
            <c:dLbl>
              <c:idx val="4"/>
              <c:layout>
                <c:manualLayout>
                  <c:x val="0.12064020609948406"/>
                  <c:y val="-0.1621119651484854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7B1-4B11-93DD-5F9DCF9C3FA0}"/>
                </c:ext>
              </c:extLst>
            </c:dLbl>
            <c:dLbl>
              <c:idx val="5"/>
              <c:layout>
                <c:manualLayout>
                  <c:x val="8.4487350578322976E-2"/>
                  <c:y val="8.129500250961063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7B1-4B11-93DD-5F9DCF9C3FA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0.75</c:v>
                </c:pt>
                <c:pt idx="1">
                  <c:v>0.8</c:v>
                </c:pt>
                <c:pt idx="2">
                  <c:v>0.88</c:v>
                </c:pt>
                <c:pt idx="3">
                  <c:v>1.1000000000000001</c:v>
                </c:pt>
                <c:pt idx="4">
                  <c:v>1.89</c:v>
                </c:pt>
                <c:pt idx="5">
                  <c:v>1.53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F0-49F7-A034-327D6C74A17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591217526142502"/>
          <c:y val="0.91361097146899362"/>
          <c:w val="0.69646850577007768"/>
          <c:h val="7.13491283864693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7187501409736006E-2"/>
          <c:y val="1.4155037916615957E-2"/>
          <c:w val="0.96562499999999996"/>
          <c:h val="0.91673671772042842"/>
        </c:manualLayout>
      </c:layou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Per Share Price </c:v>
                </c:pt>
              </c:strCache>
            </c:strRef>
          </c:tx>
          <c:spPr>
            <a:ln w="25400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spPr>
              <a:solidFill>
                <a:schemeClr val="accent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2260</c:v>
                </c:pt>
                <c:pt idx="1">
                  <c:v>1745</c:v>
                </c:pt>
                <c:pt idx="2">
                  <c:v>2300</c:v>
                </c:pt>
                <c:pt idx="3">
                  <c:v>3365</c:v>
                </c:pt>
                <c:pt idx="4">
                  <c:v>4080</c:v>
                </c:pt>
                <c:pt idx="5">
                  <c:v>4800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303-475A-AC97-28953E9DF3C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1264848480"/>
        <c:axId val="126484723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:tx>
                <c:spPr>
                  <a:ln w="25400" cap="rnd">
                    <a:solidFill>
                      <a:schemeClr val="lt1"/>
                    </a:solidFill>
                    <a:round/>
                  </a:ln>
                  <a:effectLst>
                    <a:outerShdw dist="25400" dir="2700000" algn="tl" rotWithShape="0">
                      <a:schemeClr val="accent1">
                        <a:tint val="65000"/>
                      </a:schemeClr>
                    </a:outerShdw>
                  </a:effectLst>
                </c:spPr>
                <c:marker>
                  <c:symbol val="circle"/>
                  <c:size val="14"/>
                  <c:spPr>
                    <a:solidFill>
                      <a:schemeClr val="accent1">
                        <a:tint val="65000"/>
                      </a:schemeClr>
                    </a:solidFill>
                    <a:ln>
                      <a:noFill/>
                    </a:ln>
                    <a:effectLst/>
                  </c:spPr>
                </c:marker>
                <c:dLbls>
                  <c:spPr>
                    <a:solidFill>
                      <a:schemeClr val="accent1"/>
                    </a:solidFill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Sheet1!$A$2:$A$7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2000</c:v>
                      </c:pt>
                      <c:pt idx="1">
                        <c:v>2005</c:v>
                      </c:pt>
                      <c:pt idx="2">
                        <c:v>2010</c:v>
                      </c:pt>
                      <c:pt idx="3">
                        <c:v>2015</c:v>
                      </c:pt>
                      <c:pt idx="4">
                        <c:v>2020</c:v>
                      </c:pt>
                      <c:pt idx="5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27</c:v>
                      </c:pt>
                      <c:pt idx="1">
                        <c:v>2.5</c:v>
                      </c:pt>
                      <c:pt idx="2">
                        <c:v>3.5</c:v>
                      </c:pt>
                      <c:pt idx="3">
                        <c:v>4.5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C303-475A-AC97-28953E9DF3C1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:tx>
                <c:spPr>
                  <a:ln w="25400" cap="rnd">
                    <a:solidFill>
                      <a:schemeClr val="lt1"/>
                    </a:solidFill>
                    <a:round/>
                  </a:ln>
                  <a:effectLst>
                    <a:outerShdw dist="25400" dir="2700000" algn="tl" rotWithShape="0">
                      <a:schemeClr val="accent1">
                        <a:shade val="65000"/>
                      </a:schemeClr>
                    </a:outerShdw>
                  </a:effectLst>
                </c:spPr>
                <c:marker>
                  <c:symbol val="circle"/>
                  <c:size val="14"/>
                  <c:spPr>
                    <a:solidFill>
                      <a:schemeClr val="accent1">
                        <a:shade val="65000"/>
                      </a:schemeClr>
                    </a:solidFill>
                    <a:ln>
                      <a:noFill/>
                    </a:ln>
                    <a:effectLst/>
                  </c:spPr>
                </c:marker>
                <c:dLbls>
                  <c:spPr>
                    <a:solidFill>
                      <a:schemeClr val="accent1"/>
                    </a:solidFill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2000</c:v>
                      </c:pt>
                      <c:pt idx="1">
                        <c:v>2005</c:v>
                      </c:pt>
                      <c:pt idx="2">
                        <c:v>2010</c:v>
                      </c:pt>
                      <c:pt idx="3">
                        <c:v>2015</c:v>
                      </c:pt>
                      <c:pt idx="4">
                        <c:v>2020</c:v>
                      </c:pt>
                      <c:pt idx="5">
                        <c:v>2021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C303-475A-AC97-28953E9DF3C1}"/>
                  </c:ext>
                </c:extLst>
              </c15:ser>
            </c15:filteredLineSeries>
          </c:ext>
        </c:extLst>
      </c:lineChart>
      <c:catAx>
        <c:axId val="1264848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3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4847232"/>
        <c:crosses val="autoZero"/>
        <c:auto val="1"/>
        <c:lblAlgn val="ctr"/>
        <c:lblOffset val="100"/>
        <c:noMultiLvlLbl val="0"/>
      </c:catAx>
      <c:valAx>
        <c:axId val="12648472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64848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lt1">
          <a:lumMod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8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defRPr sz="1197" kern="1200" spc="3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lumMod val="85000"/>
          </a:schemeClr>
        </a:solidFill>
        <a:round/>
      </a:ln>
    </cs:spPr>
    <cs:defRPr sz="1330" kern="1200"/>
  </cs:chartArea>
  <cs:dataLabel>
    <cs:lnRef idx="0"/>
    <cs:fillRef idx="0">
      <cs:styleClr val="0"/>
    </cs:fillRef>
    <cs:effectRef idx="0"/>
    <cs:fontRef idx="minor">
      <a:schemeClr val="lt1"/>
    </cs:fontRef>
    <cs:spPr>
      <a:solidFill>
        <a:schemeClr val="phClr"/>
      </a:solidFill>
    </cs:spPr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5400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0.59772</cdr:x>
      <cdr:y>0.06794</cdr:y>
    </cdr:from>
    <cdr:to>
      <cdr:x>0.93655</cdr:x>
      <cdr:y>0.12024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FAE5D23A-8E2C-43B7-BA66-E7C4F54F4113}"/>
            </a:ext>
          </a:extLst>
        </cdr:cNvPr>
        <cdr:cNvSpPr/>
      </cdr:nvSpPr>
      <cdr:spPr>
        <a:xfrm xmlns:a="http://schemas.openxmlformats.org/drawingml/2006/main">
          <a:off x="4394719" y="436263"/>
          <a:ext cx="2491274" cy="33590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600" b="0" i="1" dirty="0"/>
            <a:t>(Figures in $ Billion)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0.56863</cdr:x>
      <cdr:y>0.06309</cdr:y>
    </cdr:from>
    <cdr:to>
      <cdr:x>0.77526</cdr:x>
      <cdr:y>0.12617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85E9AA51-DA5C-40AA-8C8A-C06E271A8282}"/>
            </a:ext>
          </a:extLst>
        </cdr:cNvPr>
        <cdr:cNvSpPr/>
      </cdr:nvSpPr>
      <cdr:spPr>
        <a:xfrm xmlns:a="http://schemas.openxmlformats.org/drawingml/2006/main">
          <a:off x="6932702" y="438570"/>
          <a:ext cx="2519209" cy="438488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600" b="1" i="1" dirty="0"/>
            <a:t>(Figures in INR)</a:t>
          </a:r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22:59:48.03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9BB7-6C29-49E9-8514-DFAD01762314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251E-455C-4E4F-9A14-A32ACA5A3F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3661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9BB7-6C29-49E9-8514-DFAD01762314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251E-455C-4E4F-9A14-A32ACA5A3F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753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9BB7-6C29-49E9-8514-DFAD01762314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251E-455C-4E4F-9A14-A32ACA5A3F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371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9BB7-6C29-49E9-8514-DFAD01762314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251E-455C-4E4F-9A14-A32ACA5A3F71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2044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9BB7-6C29-49E9-8514-DFAD01762314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251E-455C-4E4F-9A14-A32ACA5A3F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288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9BB7-6C29-49E9-8514-DFAD01762314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251E-455C-4E4F-9A14-A32ACA5A3F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7715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9BB7-6C29-49E9-8514-DFAD01762314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251E-455C-4E4F-9A14-A32ACA5A3F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628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9BB7-6C29-49E9-8514-DFAD01762314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251E-455C-4E4F-9A14-A32ACA5A3F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256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9BB7-6C29-49E9-8514-DFAD01762314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251E-455C-4E4F-9A14-A32ACA5A3F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283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9BB7-6C29-49E9-8514-DFAD01762314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251E-455C-4E4F-9A14-A32ACA5A3F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978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9BB7-6C29-49E9-8514-DFAD01762314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251E-455C-4E4F-9A14-A32ACA5A3F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635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9BB7-6C29-49E9-8514-DFAD01762314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251E-455C-4E4F-9A14-A32ACA5A3F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100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9BB7-6C29-49E9-8514-DFAD01762314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251E-455C-4E4F-9A14-A32ACA5A3F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108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9BB7-6C29-49E9-8514-DFAD01762314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251E-455C-4E4F-9A14-A32ACA5A3F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446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9BB7-6C29-49E9-8514-DFAD01762314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251E-455C-4E4F-9A14-A32ACA5A3F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230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9BB7-6C29-49E9-8514-DFAD01762314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251E-455C-4E4F-9A14-A32ACA5A3F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693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9BB7-6C29-49E9-8514-DFAD01762314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251E-455C-4E4F-9A14-A32ACA5A3F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664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0969BB7-6C29-49E9-8514-DFAD01762314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5251E-455C-4E4F-9A14-A32ACA5A3F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74137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jpg"/><Relationship Id="rId7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ebp"/><Relationship Id="rId2" Type="http://schemas.openxmlformats.org/officeDocument/2006/relationships/image" Target="../media/image45.webp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ebp"/><Relationship Id="rId2" Type="http://schemas.openxmlformats.org/officeDocument/2006/relationships/image" Target="../media/image47.webp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2A3B8B-4971-FB44-5533-AC3E35AFF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632" y="1079507"/>
            <a:ext cx="8607914" cy="3367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F33088-63A4-AA4F-0032-C7714F47E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063" y="4601326"/>
            <a:ext cx="4530837" cy="20261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B49DF30-E9B5-CDB1-BC86-6F6796BCB824}"/>
                  </a:ext>
                </a:extLst>
              </p14:cNvPr>
              <p14:cNvContentPartPr/>
              <p14:nvPr/>
            </p14:nvContentPartPr>
            <p14:xfrm>
              <a:off x="4134475" y="5104330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B49DF30-E9B5-CDB1-BC86-6F6796BCB8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5475" y="509569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E0AD1A86-B276-4A18-7E30-A831AEC5E411}"/>
              </a:ext>
            </a:extLst>
          </p:cNvPr>
          <p:cNvGrpSpPr/>
          <p:nvPr/>
        </p:nvGrpSpPr>
        <p:grpSpPr>
          <a:xfrm>
            <a:off x="556714" y="4868206"/>
            <a:ext cx="3765753" cy="1666372"/>
            <a:chOff x="14375" y="4687852"/>
            <a:chExt cx="3765753" cy="166637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F099378-1AD0-15C3-B511-3948B1652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375" y="4687852"/>
              <a:ext cx="671136" cy="756085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066D65-6273-F466-1D5C-9D5AF1D37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6446" y="4687852"/>
              <a:ext cx="671136" cy="75608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44547E-0036-FAB4-512F-DD960CE8F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538518" y="4687853"/>
              <a:ext cx="671136" cy="75608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78BB62-E2AF-DA45-E203-B9F6DE182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23755" y="4687853"/>
              <a:ext cx="671136" cy="7560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D4FB3F-8FE2-A6E5-BE27-69192D42D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08992" y="4687852"/>
              <a:ext cx="671136" cy="75608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AC2E97-785D-129E-00C2-DBA941014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2039" y="5598139"/>
              <a:ext cx="671136" cy="7560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696D8D-7D4F-65FC-722C-614E3F100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2950" y="5598139"/>
              <a:ext cx="671136" cy="7560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7B6D62-6D0C-3598-2ED4-F28EF4CB8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06983" y="5598139"/>
              <a:ext cx="671136" cy="7560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EACFC5-AB5E-1A96-51D3-03F9A2730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772396" y="5598139"/>
              <a:ext cx="671136" cy="75608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3A41A75-8DE9-6434-3294-7709A39CA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883" y="4687852"/>
              <a:ext cx="671136" cy="75608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D07DD92-2403-9803-CC3D-CCD4478EB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1954" y="4687852"/>
              <a:ext cx="671136" cy="75608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50A9A53-7249-F48E-4A9C-EBE3B3576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544026" y="4687853"/>
              <a:ext cx="671136" cy="75608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CB93997-8D84-BA95-10EB-8F095BF3F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29263" y="4687853"/>
              <a:ext cx="671136" cy="75608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2320A73-1E78-762D-F0B2-B89A0237E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07964" y="4687852"/>
              <a:ext cx="671136" cy="75608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ACC076A-83AC-EBA8-35D4-3CDA17817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855" y="4687852"/>
              <a:ext cx="671136" cy="75608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C3CBD6-2F2B-D1BB-7C79-721B65423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0926" y="4687852"/>
              <a:ext cx="671136" cy="75608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47C1E7C-2EBC-3BB8-AC53-DFD38C671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542998" y="4687853"/>
              <a:ext cx="671136" cy="75608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8FED409-CC6A-0792-848B-B91B0AAF2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28235" y="4687853"/>
              <a:ext cx="671136" cy="75608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8B4A065-545A-6069-CFA3-65A50560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0901" y="5598139"/>
              <a:ext cx="671136" cy="75608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F21D343-1EA6-7C4F-9CFB-62D792FB9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1812" y="5598139"/>
              <a:ext cx="671136" cy="75608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518A78C-F241-81B0-20AF-6C21DB81C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05845" y="5598139"/>
              <a:ext cx="671136" cy="75608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349C83C-4195-9F45-ED68-ACDEC5EBD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06826" y="4687852"/>
              <a:ext cx="671136" cy="75608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A8B3FE0-A2F3-7093-1E23-52CDB24B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717" y="4687852"/>
              <a:ext cx="671136" cy="75608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A00AC59-0CA8-693B-D26F-D1C677E42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9788" y="4687852"/>
              <a:ext cx="671136" cy="75608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40869F0-360C-2C35-82D7-3A5B5F80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541860" y="4687853"/>
              <a:ext cx="671136" cy="75608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A1C3712-8710-630D-6981-172B4E632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27097" y="4687853"/>
              <a:ext cx="671136" cy="756085"/>
            </a:xfrm>
            <a:prstGeom prst="rect">
              <a:avLst/>
            </a:prstGeom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89F95A6A-DCDB-E52B-45BC-6CA22CFB9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93" y="101271"/>
            <a:ext cx="5425016" cy="86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79D7DBDF-CC5C-A312-1365-462BF11DACC7}"/>
              </a:ext>
            </a:extLst>
          </p:cNvPr>
          <p:cNvSpPr/>
          <p:nvPr/>
        </p:nvSpPr>
        <p:spPr>
          <a:xfrm>
            <a:off x="4665809" y="5429028"/>
            <a:ext cx="1232850" cy="349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090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BEBD3-0342-809C-FCEA-66F490026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4711" y="2085892"/>
            <a:ext cx="8825658" cy="1970571"/>
          </a:xfrm>
        </p:spPr>
        <p:txBody>
          <a:bodyPr/>
          <a:lstStyle/>
          <a:p>
            <a:pPr algn="ctr"/>
            <a:r>
              <a:rPr lang="en-IN" dirty="0"/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104709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0865C-7ADB-FE90-6B1F-96535C18C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31846"/>
            <a:ext cx="9404723" cy="1105738"/>
          </a:xfrm>
        </p:spPr>
        <p:txBody>
          <a:bodyPr/>
          <a:lstStyle/>
          <a:p>
            <a:pPr algn="ctr"/>
            <a:r>
              <a:rPr lang="en-IN" dirty="0"/>
              <a:t>Marketing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28DF0-F1C8-48C4-3A4F-E23EE2304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77804"/>
            <a:ext cx="8946541" cy="4195481"/>
          </a:xfrm>
        </p:spPr>
        <p:txBody>
          <a:bodyPr/>
          <a:lstStyle/>
          <a:p>
            <a:r>
              <a:rPr lang="en-IN" dirty="0"/>
              <a:t>Free  coupon sampling (1894-1913).</a:t>
            </a:r>
          </a:p>
          <a:p>
            <a:r>
              <a:rPr lang="en-IN" dirty="0"/>
              <a:t>8.5 millions coupons redeemed.</a:t>
            </a:r>
          </a:p>
          <a:p>
            <a:r>
              <a:rPr lang="en-IN" dirty="0"/>
              <a:t>1/9 people acquainted with coca cola in USA.</a:t>
            </a:r>
          </a:p>
          <a:p>
            <a:r>
              <a:rPr lang="en-IN" dirty="0"/>
              <a:t>Identified as national brand in beverage industry.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3EA8-B04D-AA5E-3D5B-6EF885056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327" y="3653457"/>
            <a:ext cx="5518205" cy="25962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29FE402-E3C6-532F-C3E3-5DD89A8B1F93}"/>
              </a:ext>
            </a:extLst>
          </p:cNvPr>
          <p:cNvSpPr txBox="1">
            <a:spLocks/>
          </p:cNvSpPr>
          <p:nvPr/>
        </p:nvSpPr>
        <p:spPr>
          <a:xfrm>
            <a:off x="646111" y="1302690"/>
            <a:ext cx="8084421" cy="7502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784504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0865C-7ADB-FE90-6B1F-96535C18C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05738"/>
          </a:xfrm>
        </p:spPr>
        <p:txBody>
          <a:bodyPr/>
          <a:lstStyle/>
          <a:p>
            <a:pPr algn="ctr"/>
            <a:r>
              <a:rPr lang="en-IN" dirty="0"/>
              <a:t>Unique Bottle Designing (1915)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28DF0-F1C8-48C4-3A4F-E23EE2304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61897"/>
            <a:ext cx="8946541" cy="4195481"/>
          </a:xfrm>
        </p:spPr>
        <p:txBody>
          <a:bodyPr>
            <a:normAutofit/>
          </a:bodyPr>
          <a:lstStyle/>
          <a:p>
            <a:r>
              <a:rPr lang="en-US" sz="1800" dirty="0"/>
              <a:t>In 1915, the Coca-Cola Co. introduced a diamond-shaped label with a colorful trademark, but the labels would peel off when stored in ice-cold water. </a:t>
            </a:r>
          </a:p>
          <a:p>
            <a:r>
              <a:rPr lang="en-US" sz="1800" dirty="0"/>
              <a:t>Competitors start coping the coca cola bottle design.</a:t>
            </a:r>
          </a:p>
          <a:p>
            <a:r>
              <a:rPr lang="en-US" sz="1800" dirty="0"/>
              <a:t>Designed a “bottle so distinct that one could recognize it by feel in the dark or lying broken on the ground".</a:t>
            </a:r>
            <a:endParaRPr lang="en-IN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9FE402-E3C6-532F-C3E3-5DD89A8B1F93}"/>
              </a:ext>
            </a:extLst>
          </p:cNvPr>
          <p:cNvSpPr txBox="1">
            <a:spLocks/>
          </p:cNvSpPr>
          <p:nvPr/>
        </p:nvSpPr>
        <p:spPr>
          <a:xfrm>
            <a:off x="646111" y="1302690"/>
            <a:ext cx="8084421" cy="7502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N" sz="2800" dirty="0"/>
          </a:p>
        </p:txBody>
      </p:sp>
      <p:pic>
        <p:nvPicPr>
          <p:cNvPr id="1026" name="Picture 2" descr="The Story Behind Coca-Cola's Iconic Coke Bottle">
            <a:extLst>
              <a:ext uri="{FF2B5EF4-FFF2-40B4-BE49-F238E27FC236}">
                <a16:creationId xmlns:a16="http://schemas.microsoft.com/office/drawing/2014/main" id="{0F38F4DD-8A61-F829-F4DF-A20F3C7C8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731" y="3500717"/>
            <a:ext cx="2254526" cy="335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,271 Cocoa Bean Tree Stock Photos, Pictures &amp; Royalty-Free Images - iStock">
            <a:extLst>
              <a:ext uri="{FF2B5EF4-FFF2-40B4-BE49-F238E27FC236}">
                <a16:creationId xmlns:a16="http://schemas.microsoft.com/office/drawing/2014/main" id="{416EC661-A2F7-6FEE-AC4A-989AED85B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50" y="3552490"/>
            <a:ext cx="2884260" cy="325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951502-C46F-5C10-D069-DFA3537747D9}"/>
              </a:ext>
            </a:extLst>
          </p:cNvPr>
          <p:cNvSpPr txBox="1"/>
          <p:nvPr/>
        </p:nvSpPr>
        <p:spPr>
          <a:xfrm>
            <a:off x="4688321" y="4496866"/>
            <a:ext cx="1492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Cocoa Pod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EE54FE-6737-61A6-964A-0601C2DF2E96}"/>
              </a:ext>
            </a:extLst>
          </p:cNvPr>
          <p:cNvCxnSpPr>
            <a:cxnSpLocks/>
          </p:cNvCxnSpPr>
          <p:nvPr/>
        </p:nvCxnSpPr>
        <p:spPr>
          <a:xfrm>
            <a:off x="4783737" y="4866198"/>
            <a:ext cx="29019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Lot 643: Circa 1915 Coca-Cola Embossed Sign | Case Auctions">
            <a:extLst>
              <a:ext uri="{FF2B5EF4-FFF2-40B4-BE49-F238E27FC236}">
                <a16:creationId xmlns:a16="http://schemas.microsoft.com/office/drawing/2014/main" id="{C5B4CB1D-6456-FCFF-A2F7-965756AD2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834" y="1197275"/>
            <a:ext cx="1826149" cy="17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768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A0A29-B823-3211-5786-A84D52D36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204" y="1257787"/>
            <a:ext cx="8946541" cy="4195481"/>
          </a:xfrm>
        </p:spPr>
        <p:txBody>
          <a:bodyPr>
            <a:normAutofit/>
          </a:bodyPr>
          <a:lstStyle/>
          <a:p>
            <a:r>
              <a:rPr lang="en-US" sz="1800" dirty="0"/>
              <a:t>Every man in uniform gets a bottle of Coca-Cola for five cents, wherever he is and whatever it costs the company.</a:t>
            </a:r>
          </a:p>
          <a:p>
            <a:r>
              <a:rPr lang="en-US" sz="1800" dirty="0"/>
              <a:t>U.S. Army General request included 10 portable factories, 6 Million bottles monthly to quench the thrust  of U.S. Soldiers.</a:t>
            </a:r>
          </a:p>
          <a:p>
            <a:r>
              <a:rPr lang="en-US" sz="1800" dirty="0"/>
              <a:t>5 Billion bottles were distributed to those in uniform during the world war - II.</a:t>
            </a:r>
          </a:p>
          <a:p>
            <a:r>
              <a:rPr lang="en-US" sz="1800" dirty="0"/>
              <a:t>Expanded from 10 portable factories to 64 factories by end of war 1945.</a:t>
            </a:r>
          </a:p>
          <a:p>
            <a:r>
              <a:rPr lang="en-US" sz="1800" dirty="0"/>
              <a:t>Transformed war time factories to fully functional factories.</a:t>
            </a:r>
          </a:p>
          <a:p>
            <a:r>
              <a:rPr lang="en-US" sz="1800" dirty="0"/>
              <a:t>Coca-Cola ran a series of ads which expressed Coca-Cola as a patriotic brand.</a:t>
            </a: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B3BA59-D03A-DE9B-11DB-2A4B6786A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452718"/>
            <a:ext cx="9404723" cy="1400530"/>
          </a:xfrm>
        </p:spPr>
        <p:txBody>
          <a:bodyPr/>
          <a:lstStyle/>
          <a:p>
            <a:pPr algn="ctr"/>
            <a:r>
              <a:rPr lang="en-IN" dirty="0"/>
              <a:t>World War – II (1939-1945)</a:t>
            </a:r>
          </a:p>
        </p:txBody>
      </p:sp>
      <p:pic>
        <p:nvPicPr>
          <p:cNvPr id="2050" name="Picture 2" descr="How Coca-Cola Provided a Fresh Coke to the Front Lines of World War II -  Coffee or Die Magazine">
            <a:extLst>
              <a:ext uri="{FF2B5EF4-FFF2-40B4-BE49-F238E27FC236}">
                <a16:creationId xmlns:a16="http://schemas.microsoft.com/office/drawing/2014/main" id="{B42E829D-3BBE-309E-AC43-A0B6FCEF3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0" y="4627975"/>
            <a:ext cx="3861498" cy="216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5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0865C-7ADB-FE90-6B1F-96535C18C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05738"/>
          </a:xfrm>
        </p:spPr>
        <p:txBody>
          <a:bodyPr/>
          <a:lstStyle/>
          <a:p>
            <a:pPr algn="ctr"/>
            <a:r>
              <a:rPr lang="en-IN" dirty="0"/>
              <a:t>Acquiring or Merging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28DF0-F1C8-48C4-3A4F-E23EE2304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77804"/>
            <a:ext cx="8946541" cy="4195481"/>
          </a:xfrm>
        </p:spPr>
        <p:txBody>
          <a:bodyPr/>
          <a:lstStyle/>
          <a:p>
            <a:r>
              <a:rPr lang="en-US" dirty="0"/>
              <a:t>Coca-Cola acquire or merge with well doing companies to in return increase its profit and business in global market.</a:t>
            </a:r>
          </a:p>
          <a:p>
            <a:r>
              <a:rPr lang="en-IN" dirty="0"/>
              <a:t>Lucrative offers to competitors bottling partners .</a:t>
            </a:r>
          </a:p>
          <a:p>
            <a:r>
              <a:rPr lang="en-IN" dirty="0" err="1"/>
              <a:t>Thums</a:t>
            </a:r>
            <a:r>
              <a:rPr lang="en-IN" dirty="0"/>
              <a:t> up, Gold spot, Citra, </a:t>
            </a:r>
            <a:r>
              <a:rPr lang="en-IN" dirty="0" err="1"/>
              <a:t>Maaza</a:t>
            </a:r>
            <a:r>
              <a:rPr lang="en-IN" dirty="0"/>
              <a:t> was bought by The Coca Cola Company from </a:t>
            </a:r>
            <a:r>
              <a:rPr lang="en-IN" dirty="0" err="1"/>
              <a:t>Parle</a:t>
            </a:r>
            <a:r>
              <a:rPr lang="en-IN" dirty="0"/>
              <a:t> in 1993 ($40 Million).</a:t>
            </a:r>
          </a:p>
          <a:p>
            <a:r>
              <a:rPr lang="en-IN" dirty="0"/>
              <a:t>Gold spot relaunched as Fanta and Citra relaunched as Sprite.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9FE402-E3C6-532F-C3E3-5DD89A8B1F93}"/>
              </a:ext>
            </a:extLst>
          </p:cNvPr>
          <p:cNvSpPr txBox="1">
            <a:spLocks/>
          </p:cNvSpPr>
          <p:nvPr/>
        </p:nvSpPr>
        <p:spPr>
          <a:xfrm>
            <a:off x="646111" y="1302690"/>
            <a:ext cx="8084421" cy="7502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N" sz="2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23652A-26E3-30DF-4D22-C7071AFEF24C}"/>
              </a:ext>
            </a:extLst>
          </p:cNvPr>
          <p:cNvGrpSpPr/>
          <p:nvPr/>
        </p:nvGrpSpPr>
        <p:grpSpPr>
          <a:xfrm>
            <a:off x="2053789" y="4261899"/>
            <a:ext cx="8084422" cy="2385391"/>
            <a:chOff x="1420671" y="3236181"/>
            <a:chExt cx="9350657" cy="32680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AD7128-EB53-12FE-D9C0-37456217D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671" y="3236181"/>
              <a:ext cx="9350657" cy="326802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AD64D0B-CB86-6B8A-9D29-5DED090F0F24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63" y="5669279"/>
              <a:ext cx="4402757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8285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E7DEA-339C-1EDD-6DD3-5B80D2966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8" y="1604993"/>
            <a:ext cx="3514476" cy="4984955"/>
          </a:xfr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Road and Transportation Issue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b="1" dirty="0">
                <a:solidFill>
                  <a:srgbClr val="00B050"/>
                </a:solidFill>
              </a:rPr>
              <a:t>Availability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6341BF7-6849-8BF1-E163-F6D362AB98FA}"/>
              </a:ext>
            </a:extLst>
          </p:cNvPr>
          <p:cNvSpPr/>
          <p:nvPr/>
        </p:nvSpPr>
        <p:spPr>
          <a:xfrm>
            <a:off x="2296212" y="2405199"/>
            <a:ext cx="652007" cy="12006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46092-9705-4F18-A8FC-0C2568060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268052"/>
            <a:ext cx="9404723" cy="1400530"/>
          </a:xfrm>
        </p:spPr>
        <p:txBody>
          <a:bodyPr/>
          <a:lstStyle/>
          <a:p>
            <a:pPr algn="ctr"/>
            <a:r>
              <a:rPr lang="en-IN" dirty="0"/>
              <a:t>Rural Marketing Strategy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33C5C-FBB6-D417-750D-AD3F270DF2B6}"/>
              </a:ext>
            </a:extLst>
          </p:cNvPr>
          <p:cNvSpPr txBox="1"/>
          <p:nvPr/>
        </p:nvSpPr>
        <p:spPr>
          <a:xfrm>
            <a:off x="4092271" y="1081512"/>
            <a:ext cx="384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 Major Problems of Coca Cola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CAD4CD-2AB1-A106-A02C-FAF37BF127CD}"/>
              </a:ext>
            </a:extLst>
          </p:cNvPr>
          <p:cNvSpPr txBox="1">
            <a:spLocks/>
          </p:cNvSpPr>
          <p:nvPr/>
        </p:nvSpPr>
        <p:spPr>
          <a:xfrm>
            <a:off x="4779098" y="1638256"/>
            <a:ext cx="3246051" cy="48897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Economically Poor</a:t>
            </a: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IN" b="1" dirty="0">
                <a:solidFill>
                  <a:srgbClr val="00B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IN" b="1" dirty="0">
                <a:solidFill>
                  <a:srgbClr val="00B050"/>
                </a:solidFill>
              </a:rPr>
              <a:t>Affordability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4F0C6B-5C85-9E18-799A-3628D0AC74C5}"/>
              </a:ext>
            </a:extLst>
          </p:cNvPr>
          <p:cNvSpPr txBox="1">
            <a:spLocks/>
          </p:cNvSpPr>
          <p:nvPr/>
        </p:nvSpPr>
        <p:spPr>
          <a:xfrm>
            <a:off x="8427807" y="1653419"/>
            <a:ext cx="3246051" cy="48897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Rural Consumer behaviour </a:t>
            </a:r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dirty="0"/>
              <a:t> </a:t>
            </a:r>
            <a:r>
              <a:rPr lang="en-IN" b="1" dirty="0">
                <a:solidFill>
                  <a:srgbClr val="00B050"/>
                </a:solidFill>
              </a:rPr>
              <a:t>Acceptability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F5A1159-81BE-C9D2-24B1-313ADC2EFB9C}"/>
              </a:ext>
            </a:extLst>
          </p:cNvPr>
          <p:cNvSpPr/>
          <p:nvPr/>
        </p:nvSpPr>
        <p:spPr>
          <a:xfrm>
            <a:off x="5931669" y="2373324"/>
            <a:ext cx="652007" cy="12006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83C31D5F-2466-F004-48B5-67B1F43FFC91}"/>
              </a:ext>
            </a:extLst>
          </p:cNvPr>
          <p:cNvSpPr/>
          <p:nvPr/>
        </p:nvSpPr>
        <p:spPr>
          <a:xfrm>
            <a:off x="9724828" y="2453625"/>
            <a:ext cx="652007" cy="12006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824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E7DEA-339C-1EDD-6DD3-5B80D2966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57" y="1628473"/>
            <a:ext cx="5575943" cy="4984955"/>
          </a:xfr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IN" sz="2000" dirty="0"/>
              <a:t>Hub &amp; Spoke Distribution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46092-9705-4F18-A8FC-0C2568060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61" y="48439"/>
            <a:ext cx="9404723" cy="140053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Road and Transportation Issue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33C5C-FBB6-D417-750D-AD3F270DF2B6}"/>
              </a:ext>
            </a:extLst>
          </p:cNvPr>
          <p:cNvSpPr txBox="1"/>
          <p:nvPr/>
        </p:nvSpPr>
        <p:spPr>
          <a:xfrm>
            <a:off x="3783513" y="864194"/>
            <a:ext cx="3848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Availability</a:t>
            </a:r>
            <a:endParaRPr lang="en-I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4F0C6B-5C85-9E18-799A-3628D0AC74C5}"/>
              </a:ext>
            </a:extLst>
          </p:cNvPr>
          <p:cNvSpPr txBox="1">
            <a:spLocks/>
          </p:cNvSpPr>
          <p:nvPr/>
        </p:nvSpPr>
        <p:spPr>
          <a:xfrm>
            <a:off x="6748744" y="1628473"/>
            <a:ext cx="5233872" cy="48897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IN" dirty="0"/>
              <a:t>Distributed Refrigerator to Retailers</a:t>
            </a:r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87EB5F-B528-6F15-5807-393D541C2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57" y="2753563"/>
            <a:ext cx="5555312" cy="3124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800D16-3598-5E03-B764-F5BB541DA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113" y="2775852"/>
            <a:ext cx="5178214" cy="310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30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E7DEA-339C-1EDD-6DD3-5B80D2966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497" y="1628473"/>
            <a:ext cx="10106108" cy="4984955"/>
          </a:xfr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IN" sz="2000" dirty="0"/>
              <a:t>Rural Market is very price sensitive.</a:t>
            </a:r>
          </a:p>
          <a:p>
            <a:r>
              <a:rPr lang="en-IN" sz="2000" dirty="0"/>
              <a:t>India launched “</a:t>
            </a:r>
            <a:r>
              <a:rPr lang="en-IN" sz="2000" dirty="0" err="1"/>
              <a:t>Chota</a:t>
            </a:r>
            <a:r>
              <a:rPr lang="en-IN" sz="2000" dirty="0"/>
              <a:t> Coke” of 200 ML just for 5 Rupees.</a:t>
            </a:r>
          </a:p>
          <a:p>
            <a:endParaRPr lang="en-IN" sz="2000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46092-9705-4F18-A8FC-0C2568060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61" y="48439"/>
            <a:ext cx="9404723" cy="1400530"/>
          </a:xfrm>
        </p:spPr>
        <p:txBody>
          <a:bodyPr/>
          <a:lstStyle/>
          <a:p>
            <a:pPr marL="0" indent="0" algn="ctr">
              <a:buNone/>
            </a:pPr>
            <a:r>
              <a:rPr lang="en-IN" dirty="0">
                <a:solidFill>
                  <a:schemeClr val="tx1"/>
                </a:solidFill>
              </a:rPr>
              <a:t>Economically Poor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33C5C-FBB6-D417-750D-AD3F270DF2B6}"/>
              </a:ext>
            </a:extLst>
          </p:cNvPr>
          <p:cNvSpPr txBox="1"/>
          <p:nvPr/>
        </p:nvSpPr>
        <p:spPr>
          <a:xfrm>
            <a:off x="3783513" y="864194"/>
            <a:ext cx="3848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Affordability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3B541B-9B18-DBF3-13ED-885284673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133" y="3195119"/>
            <a:ext cx="5159177" cy="290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04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E7DEA-339C-1EDD-6DD3-5B80D2966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42" y="2360929"/>
            <a:ext cx="5575943" cy="4448631"/>
          </a:xfr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IN" sz="2000" dirty="0"/>
              <a:t>Offline Channels</a:t>
            </a:r>
          </a:p>
          <a:p>
            <a:r>
              <a:rPr lang="en-IN" dirty="0"/>
              <a:t>Put up Huge Holdings</a:t>
            </a:r>
          </a:p>
          <a:p>
            <a:r>
              <a:rPr lang="en-IN" dirty="0"/>
              <a:t>Painted the Walls </a:t>
            </a:r>
          </a:p>
          <a:p>
            <a:r>
              <a:rPr lang="en-IN" sz="2000" dirty="0"/>
              <a:t>Heat/Mandi(Weekly Bazaar)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46092-9705-4F18-A8FC-0C2568060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61" y="48439"/>
            <a:ext cx="9404723" cy="1400530"/>
          </a:xfrm>
        </p:spPr>
        <p:txBody>
          <a:bodyPr/>
          <a:lstStyle/>
          <a:p>
            <a:pPr marL="0" indent="0" algn="ctr">
              <a:buNone/>
            </a:pPr>
            <a:r>
              <a:rPr lang="en-IN" dirty="0">
                <a:solidFill>
                  <a:schemeClr val="tx1"/>
                </a:solidFill>
              </a:rPr>
              <a:t>Rural Consumer behaviour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33C5C-FBB6-D417-750D-AD3F270DF2B6}"/>
              </a:ext>
            </a:extLst>
          </p:cNvPr>
          <p:cNvSpPr txBox="1"/>
          <p:nvPr/>
        </p:nvSpPr>
        <p:spPr>
          <a:xfrm>
            <a:off x="3783513" y="864194"/>
            <a:ext cx="3848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Acceptability</a:t>
            </a:r>
            <a:endParaRPr lang="en-I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4F0C6B-5C85-9E18-799A-3628D0AC74C5}"/>
              </a:ext>
            </a:extLst>
          </p:cNvPr>
          <p:cNvSpPr txBox="1">
            <a:spLocks/>
          </p:cNvSpPr>
          <p:nvPr/>
        </p:nvSpPr>
        <p:spPr>
          <a:xfrm>
            <a:off x="6728113" y="2360929"/>
            <a:ext cx="5233872" cy="444863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IN" dirty="0"/>
              <a:t>Online Channels</a:t>
            </a:r>
          </a:p>
          <a:p>
            <a:r>
              <a:rPr lang="en-IN" dirty="0"/>
              <a:t>Commercial ads with Bollywood celebrities in the village attire (Amir Khan).</a:t>
            </a:r>
          </a:p>
          <a:p>
            <a:r>
              <a:rPr lang="en-IN" dirty="0"/>
              <a:t>Commercial ads with Famous Sports Player (Sachine Tendulkar).</a:t>
            </a:r>
          </a:p>
          <a:p>
            <a:r>
              <a:rPr lang="en-IN" dirty="0"/>
              <a:t>Prime moto of online channels was Making coke a generic name for the Thunder(Thanda).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E6FEFB-6EEA-3B72-3DF2-2D7DE52E9719}"/>
              </a:ext>
            </a:extLst>
          </p:cNvPr>
          <p:cNvSpPr txBox="1"/>
          <p:nvPr/>
        </p:nvSpPr>
        <p:spPr>
          <a:xfrm>
            <a:off x="612250" y="1462339"/>
            <a:ext cx="11092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Acceptability requires heavy marketing and branding, They heavily focused on offline channels and online channels for the marketing,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CA35F2-B4E7-4C66-5EE3-F8D1F343E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5" y="4071069"/>
            <a:ext cx="2262947" cy="1373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5A0A60-AA01-DD78-A187-AA761DA57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378" y="4071069"/>
            <a:ext cx="2431673" cy="14279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2BE5D3-F445-FFF8-F7F8-065279026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017" y="5594634"/>
            <a:ext cx="2159868" cy="12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06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3-01-27 at 03.50.13">
            <a:hlinkClick r:id="" action="ppaction://media"/>
            <a:extLst>
              <a:ext uri="{FF2B5EF4-FFF2-40B4-BE49-F238E27FC236}">
                <a16:creationId xmlns:a16="http://schemas.microsoft.com/office/drawing/2014/main" id="{9BFF21CE-CB6B-F293-FCA5-1516ADF3FC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1829" y="1136503"/>
            <a:ext cx="10208342" cy="5208280"/>
          </a:xfrm>
        </p:spPr>
      </p:pic>
    </p:spTree>
    <p:extLst>
      <p:ext uri="{BB962C8B-B14F-4D97-AF65-F5344CB8AC3E}">
        <p14:creationId xmlns:p14="http://schemas.microsoft.com/office/powerpoint/2010/main" val="356830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F0F0-1A47-EF02-E613-7EF95EDAAE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6238" y="507283"/>
            <a:ext cx="6017562" cy="154406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i="1" dirty="0">
                <a:solidFill>
                  <a:schemeClr val="bg1"/>
                </a:solidFill>
              </a:rPr>
              <a:t>History of Coca-Cola</a:t>
            </a:r>
            <a:br>
              <a:rPr lang="en-US" sz="3400" b="1" i="1" dirty="0"/>
            </a:br>
            <a:br>
              <a:rPr lang="en-US" sz="3400" b="1" i="1" dirty="0"/>
            </a:br>
            <a:endParaRPr lang="en-US" sz="3400" b="1" i="1" dirty="0"/>
          </a:p>
        </p:txBody>
      </p:sp>
      <p:pic>
        <p:nvPicPr>
          <p:cNvPr id="6" name="Picture 5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5A0CB95A-9C97-B5DF-AD2C-D7662FDFF0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" r="2" b="27089"/>
          <a:stretch/>
        </p:blipFill>
        <p:spPr>
          <a:xfrm>
            <a:off x="1002731" y="395149"/>
            <a:ext cx="2331720" cy="2298870"/>
          </a:xfrm>
          <a:prstGeom prst="rect">
            <a:avLst/>
          </a:prstGeom>
        </p:spPr>
      </p:pic>
      <p:pic>
        <p:nvPicPr>
          <p:cNvPr id="8" name="Picture 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EBA293CD-7200-A470-35E3-B3DB6EDB3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19"/>
          <a:stretch/>
        </p:blipFill>
        <p:spPr>
          <a:xfrm>
            <a:off x="1002731" y="3466178"/>
            <a:ext cx="2331720" cy="23289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81DB5-26B8-A052-CC2A-7B7C7344F1C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58240" y="1388832"/>
            <a:ext cx="6017562" cy="415469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i="1" dirty="0">
                <a:solidFill>
                  <a:schemeClr val="bg1"/>
                </a:solidFill>
              </a:rPr>
              <a:t>The Origin of Coca-Cola.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i="1" dirty="0">
                <a:solidFill>
                  <a:schemeClr val="bg1"/>
                </a:solidFill>
              </a:rPr>
              <a:t>Why Coca-Cola was named Coca-Cola.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i="1" dirty="0">
                <a:solidFill>
                  <a:schemeClr val="bg1"/>
                </a:solidFill>
              </a:rPr>
              <a:t>Dr. John Pemberton sold the company.	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i="1" dirty="0">
                <a:solidFill>
                  <a:schemeClr val="bg1"/>
                </a:solidFill>
              </a:rPr>
              <a:t>Asa Grigs Candler acquired the Coca-Cola company.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i="1" dirty="0">
                <a:solidFill>
                  <a:schemeClr val="bg1"/>
                </a:solidFill>
              </a:rPr>
              <a:t>Coca-Cola sustainability history. </a:t>
            </a:r>
          </a:p>
          <a:p>
            <a:pPr marL="0"/>
            <a:endParaRPr lang="en-US" sz="1600" i="1" dirty="0"/>
          </a:p>
          <a:p>
            <a:endParaRPr lang="en-US" sz="1100" i="1" dirty="0"/>
          </a:p>
          <a:p>
            <a:endParaRPr lang="en-US" sz="1100" i="1" dirty="0"/>
          </a:p>
          <a:p>
            <a:endParaRPr lang="en-US" sz="1100" i="1" dirty="0"/>
          </a:p>
          <a:p>
            <a:pPr marL="0" indent="0">
              <a:buNone/>
            </a:pPr>
            <a:r>
              <a:rPr lang="en-US" sz="1100" i="1" dirty="0"/>
              <a:t>							 	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34045-767B-86FA-9110-C7A7686B2904}"/>
              </a:ext>
            </a:extLst>
          </p:cNvPr>
          <p:cNvSpPr txBox="1"/>
          <p:nvPr/>
        </p:nvSpPr>
        <p:spPr>
          <a:xfrm>
            <a:off x="1263026" y="582785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bg1"/>
                </a:solidFill>
              </a:rPr>
              <a:t>Asa Grigs Candler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D06FC-D201-EE9D-4F28-0CA56F6C39A7}"/>
              </a:ext>
            </a:extLst>
          </p:cNvPr>
          <p:cNvSpPr txBox="1"/>
          <p:nvPr/>
        </p:nvSpPr>
        <p:spPr>
          <a:xfrm>
            <a:off x="1120811" y="2727514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 </a:t>
            </a:r>
            <a:r>
              <a:rPr lang="en-US" sz="1800" i="1" dirty="0">
                <a:solidFill>
                  <a:schemeClr val="bg1"/>
                </a:solidFill>
              </a:rPr>
              <a:t>Dr. John Pemberton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9794C4A-9799-FB5D-AAB6-099ADBDA9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550" y="4134291"/>
            <a:ext cx="2000250" cy="22860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dir="5400000" algn="ctr" rotWithShape="0">
              <a:srgbClr val="000000"/>
            </a:outerShdw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9336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81051-ED5E-3158-BAA4-B95633CED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Sharing a coke campaign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55C26-2FEC-C7B3-D647-3A3EB4015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799" y="1559937"/>
            <a:ext cx="8946541" cy="1803465"/>
          </a:xfrm>
        </p:spPr>
        <p:txBody>
          <a:bodyPr/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Share a Coke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multi-national marketing campaign</a:t>
            </a:r>
            <a:r>
              <a:rPr lang="en-US" dirty="0">
                <a:solidFill>
                  <a:srgbClr val="3366CC"/>
                </a:solidFill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of coca cola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ims to have people go out and find a bottle with their name on it, then share it with their friends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In India they printed such names in 26 different languages 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AC59A-AF9E-274A-7023-2A9E54E08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721" y="3623890"/>
            <a:ext cx="6143279" cy="323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3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539536" y="2390461"/>
            <a:ext cx="9144000" cy="51885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481027" y="4084654"/>
            <a:ext cx="1034782" cy="1629253"/>
            <a:chOff x="0" y="0"/>
            <a:chExt cx="1471689" cy="2317160"/>
          </a:xfrm>
        </p:grpSpPr>
        <p:grpSp>
          <p:nvGrpSpPr>
            <p:cNvPr id="4" name="Group 4"/>
            <p:cNvGrpSpPr/>
            <p:nvPr/>
          </p:nvGrpSpPr>
          <p:grpSpPr>
            <a:xfrm>
              <a:off x="322358" y="2112904"/>
              <a:ext cx="826973" cy="204256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50324"/>
            <a:stretch>
              <a:fillRect/>
            </a:stretch>
          </p:blipFill>
          <p:spPr>
            <a:xfrm>
              <a:off x="0" y="0"/>
              <a:ext cx="735844" cy="2215032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50324"/>
            <a:stretch>
              <a:fillRect/>
            </a:stretch>
          </p:blipFill>
          <p:spPr>
            <a:xfrm flipH="1">
              <a:off x="735844" y="0"/>
              <a:ext cx="735844" cy="2215032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183336" y="175069"/>
              <a:ext cx="1105016" cy="1105016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2312765" y="754337"/>
            <a:ext cx="7566470" cy="538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4"/>
              </a:lnSpc>
            </a:pPr>
            <a:r>
              <a:rPr lang="en-US" sz="3281" dirty="0">
                <a:solidFill>
                  <a:srgbClr val="545454"/>
                </a:solidFill>
                <a:latin typeface="Garet Bold"/>
              </a:rPr>
              <a:t>ROADMAP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914716" y="2906798"/>
            <a:ext cx="787281" cy="1239566"/>
            <a:chOff x="0" y="0"/>
            <a:chExt cx="1119688" cy="1762939"/>
          </a:xfrm>
        </p:grpSpPr>
        <p:grpSp>
          <p:nvGrpSpPr>
            <p:cNvPr id="12" name="Group 12"/>
            <p:cNvGrpSpPr/>
            <p:nvPr/>
          </p:nvGrpSpPr>
          <p:grpSpPr>
            <a:xfrm>
              <a:off x="245256" y="1607537"/>
              <a:ext cx="629176" cy="155402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0324"/>
            <a:stretch>
              <a:fillRect/>
            </a:stretch>
          </p:blipFill>
          <p:spPr>
            <a:xfrm>
              <a:off x="0" y="0"/>
              <a:ext cx="559844" cy="1685238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0324"/>
            <a:stretch>
              <a:fillRect/>
            </a:stretch>
          </p:blipFill>
          <p:spPr>
            <a:xfrm flipH="1">
              <a:off x="559844" y="0"/>
              <a:ext cx="559844" cy="1685238"/>
            </a:xfrm>
            <a:prstGeom prst="rect">
              <a:avLst/>
            </a:prstGeom>
          </p:spPr>
        </p:pic>
        <p:grpSp>
          <p:nvGrpSpPr>
            <p:cNvPr id="16" name="Group 16"/>
            <p:cNvGrpSpPr/>
            <p:nvPr/>
          </p:nvGrpSpPr>
          <p:grpSpPr>
            <a:xfrm>
              <a:off x="139486" y="133195"/>
              <a:ext cx="840717" cy="840717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8734531" y="2023746"/>
            <a:ext cx="600072" cy="944808"/>
            <a:chOff x="0" y="0"/>
            <a:chExt cx="853436" cy="1343727"/>
          </a:xfrm>
        </p:grpSpPr>
        <p:grpSp>
          <p:nvGrpSpPr>
            <p:cNvPr id="19" name="Group 19"/>
            <p:cNvGrpSpPr/>
            <p:nvPr/>
          </p:nvGrpSpPr>
          <p:grpSpPr>
            <a:xfrm>
              <a:off x="186936" y="1225278"/>
              <a:ext cx="479564" cy="118449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r="50324"/>
            <a:stretch>
              <a:fillRect/>
            </a:stretch>
          </p:blipFill>
          <p:spPr>
            <a:xfrm>
              <a:off x="0" y="0"/>
              <a:ext cx="426718" cy="1284503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r="50324"/>
            <a:stretch>
              <a:fillRect/>
            </a:stretch>
          </p:blipFill>
          <p:spPr>
            <a:xfrm flipH="1">
              <a:off x="426718" y="0"/>
              <a:ext cx="426718" cy="1284503"/>
            </a:xfrm>
            <a:prstGeom prst="rect">
              <a:avLst/>
            </a:prstGeom>
          </p:spPr>
        </p:pic>
        <p:grpSp>
          <p:nvGrpSpPr>
            <p:cNvPr id="23" name="Group 23"/>
            <p:cNvGrpSpPr/>
            <p:nvPr/>
          </p:nvGrpSpPr>
          <p:grpSpPr>
            <a:xfrm>
              <a:off x="106317" y="101523"/>
              <a:ext cx="640802" cy="640802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25" name="TextBox 25"/>
          <p:cNvSpPr txBox="1"/>
          <p:nvPr/>
        </p:nvSpPr>
        <p:spPr>
          <a:xfrm>
            <a:off x="4611668" y="4277893"/>
            <a:ext cx="745907" cy="468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5"/>
              </a:lnSpc>
            </a:pPr>
            <a:r>
              <a:rPr lang="en-US" sz="1875" dirty="0">
                <a:solidFill>
                  <a:srgbClr val="545454"/>
                </a:solidFill>
                <a:latin typeface="Garet Bold"/>
              </a:rPr>
              <a:t>2022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992268" y="3000450"/>
            <a:ext cx="632177" cy="405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1688" dirty="0">
                <a:solidFill>
                  <a:srgbClr val="545454"/>
                </a:solidFill>
                <a:latin typeface="Garet Bold"/>
              </a:rPr>
              <a:t>2025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810464" y="2111280"/>
            <a:ext cx="448207" cy="288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3"/>
              </a:lnSpc>
            </a:pPr>
            <a:r>
              <a:rPr lang="en-US" sz="1313" dirty="0">
                <a:solidFill>
                  <a:srgbClr val="545454"/>
                </a:solidFill>
                <a:latin typeface="Garet Bold"/>
              </a:rPr>
              <a:t>2030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5713592" y="1979536"/>
            <a:ext cx="1594764" cy="835724"/>
            <a:chOff x="0" y="0"/>
            <a:chExt cx="2268110" cy="1188586"/>
          </a:xfrm>
        </p:grpSpPr>
        <p:sp>
          <p:nvSpPr>
            <p:cNvPr id="29" name="AutoShape 29"/>
            <p:cNvSpPr/>
            <p:nvPr/>
          </p:nvSpPr>
          <p:spPr>
            <a:xfrm>
              <a:off x="0" y="0"/>
              <a:ext cx="1087094" cy="0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ysDot"/>
              <a:headEnd type="oval" w="lg" len="lg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AutoShape 30"/>
            <p:cNvSpPr/>
            <p:nvPr/>
          </p:nvSpPr>
          <p:spPr>
            <a:xfrm rot="2670134">
              <a:off x="887807" y="596683"/>
              <a:ext cx="1595765" cy="0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ysDot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1" name="AutoShape 31"/>
          <p:cNvSpPr/>
          <p:nvPr/>
        </p:nvSpPr>
        <p:spPr>
          <a:xfrm rot="2719283">
            <a:off x="4373785" y="3575081"/>
            <a:ext cx="722487" cy="0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  <a:headEnd type="oval" w="lg" len="lg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Box 32"/>
          <p:cNvSpPr txBox="1"/>
          <p:nvPr/>
        </p:nvSpPr>
        <p:spPr>
          <a:xfrm>
            <a:off x="3717888" y="2167666"/>
            <a:ext cx="1884402" cy="41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2"/>
              </a:lnSpc>
            </a:pPr>
            <a:r>
              <a:rPr lang="en-US" sz="1222" b="1" dirty="0">
                <a:solidFill>
                  <a:srgbClr val="060606"/>
                </a:solidFill>
                <a:latin typeface="Garet"/>
              </a:rPr>
              <a:t>Make 100% of packaging recycled by 2025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735623" y="1841717"/>
            <a:ext cx="2866668" cy="280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363"/>
              </a:lnSpc>
            </a:pPr>
            <a:r>
              <a:rPr lang="en-US" sz="1688" dirty="0">
                <a:solidFill>
                  <a:schemeClr val="bg1"/>
                </a:solidFill>
                <a:latin typeface="Garet"/>
              </a:rPr>
              <a:t>WORLD WITHOUT WASTE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142587" y="3318214"/>
            <a:ext cx="1884402" cy="85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2014" lvl="1" algn="ctr">
              <a:lnSpc>
                <a:spcPts val="1712"/>
              </a:lnSpc>
            </a:pPr>
            <a:r>
              <a:rPr lang="en-US" sz="1222" b="1" dirty="0">
                <a:solidFill>
                  <a:srgbClr val="060606"/>
                </a:solidFill>
                <a:latin typeface="Garet"/>
              </a:rPr>
              <a:t>19 Of Top 20 brands Have reduced sugar percentage </a:t>
            </a:r>
          </a:p>
          <a:p>
            <a:pPr algn="r">
              <a:lnSpc>
                <a:spcPts val="1712"/>
              </a:lnSpc>
            </a:pPr>
            <a:endParaRPr lang="en-US" sz="1222" b="1" dirty="0">
              <a:solidFill>
                <a:srgbClr val="060606"/>
              </a:solidFill>
              <a:latin typeface="Garet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35733" y="2966323"/>
            <a:ext cx="3289733" cy="280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363"/>
              </a:lnSpc>
            </a:pPr>
            <a:r>
              <a:rPr lang="en-US" sz="1688" dirty="0">
                <a:solidFill>
                  <a:schemeClr val="bg1"/>
                </a:solidFill>
                <a:latin typeface="Garet" panose="020B0604020202020204" charset="0"/>
              </a:rPr>
              <a:t>LOW/NO SUGAR PRODUCTS</a:t>
            </a:r>
            <a:r>
              <a:rPr lang="en-US" sz="1688" dirty="0">
                <a:solidFill>
                  <a:schemeClr val="bg1"/>
                </a:solidFill>
                <a:latin typeface="Garet Bold"/>
              </a:rPr>
              <a:t>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701997" y="4444463"/>
            <a:ext cx="2866668" cy="58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63"/>
              </a:lnSpc>
            </a:pPr>
            <a:r>
              <a:rPr lang="en-US" sz="1688" dirty="0">
                <a:solidFill>
                  <a:srgbClr val="F92A07"/>
                </a:solidFill>
                <a:latin typeface="Garet"/>
              </a:rPr>
              <a:t>TOTAL BEVERAGE PORTFOLIO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569844" y="5118972"/>
            <a:ext cx="1884402" cy="63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12"/>
              </a:lnSpc>
            </a:pPr>
            <a:r>
              <a:rPr lang="en-US" sz="1222" b="1" dirty="0">
                <a:solidFill>
                  <a:srgbClr val="060606"/>
                </a:solidFill>
                <a:latin typeface="Garet"/>
              </a:rPr>
              <a:t>fulfill  consumer's beverage needs preferences all day</a:t>
            </a:r>
          </a:p>
        </p:txBody>
      </p:sp>
      <p:sp>
        <p:nvSpPr>
          <p:cNvPr id="39" name="AutoShape 39"/>
          <p:cNvSpPr/>
          <p:nvPr/>
        </p:nvSpPr>
        <p:spPr>
          <a:xfrm rot="3364165" flipV="1">
            <a:off x="8933624" y="3720657"/>
            <a:ext cx="1305658" cy="348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  <a:headEnd type="oval" w="lg" len="lg"/>
            <a:tailEnd type="oval" w="lg" len="lg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81167-9BAB-B7F9-77FD-5F75CBA16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516" y="2412488"/>
            <a:ext cx="3521228" cy="2373825"/>
          </a:xfrm>
        </p:spPr>
        <p:txBody>
          <a:bodyPr>
            <a:noAutofit/>
          </a:bodyPr>
          <a:lstStyle/>
          <a:p>
            <a:pPr algn="l"/>
            <a:r>
              <a:rPr lang="en-US" sz="1875" dirty="0">
                <a:solidFill>
                  <a:srgbClr val="333333"/>
                </a:solidFill>
                <a:latin typeface="TCCC-UnityText-Regular"/>
              </a:rPr>
              <a:t>Giving people options and choices</a:t>
            </a:r>
            <a:br>
              <a:rPr lang="en-US" sz="1875" dirty="0">
                <a:solidFill>
                  <a:srgbClr val="333333"/>
                </a:solidFill>
                <a:latin typeface="TCCC-UnityText-Regular"/>
              </a:rPr>
            </a:br>
            <a:r>
              <a:rPr lang="en-US" sz="1875" dirty="0">
                <a:solidFill>
                  <a:srgbClr val="333333"/>
                </a:solidFill>
                <a:latin typeface="TCCC-UnityText-Regular"/>
              </a:rPr>
              <a:t>From sparkling water to dairy, to refreshing soft drinks and natural juice, we offer over 200 brands worldwide, including reduced-sugar drinks and smaller packages.</a:t>
            </a:r>
            <a:br>
              <a:rPr lang="en-US" sz="1875" dirty="0">
                <a:solidFill>
                  <a:srgbClr val="333333"/>
                </a:solidFill>
                <a:latin typeface="TCCC-UnityText-Regular"/>
              </a:rPr>
            </a:br>
            <a:endParaRPr lang="en-IN" sz="1875" dirty="0">
              <a:latin typeface="TCCC-UnityText-Regula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7B3C2-D956-F399-E66F-AD5262DD6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67662" y="143180"/>
            <a:ext cx="3914757" cy="685800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TCCC-UnityHeadline-Regular"/>
              </a:rPr>
              <a:t>Giving people options and choices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40AA75-056D-889D-2B21-A9BA030643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078" y="828980"/>
            <a:ext cx="4309924" cy="251974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C75881-43CA-3EB8-47F3-4EDBA4B76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1750" y="3643313"/>
            <a:ext cx="3819675" cy="685800"/>
          </a:xfrm>
        </p:spPr>
        <p:txBody>
          <a:bodyPr/>
          <a:lstStyle/>
          <a:p>
            <a:pPr algn="l"/>
            <a:r>
              <a:rPr lang="en-IN" b="0" i="0" dirty="0">
                <a:solidFill>
                  <a:srgbClr val="333333"/>
                </a:solidFill>
                <a:effectLst/>
                <a:latin typeface="TCCC-UnityHeadline-Regular"/>
              </a:rPr>
              <a:t>Maximizing water conservation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456732D-FD5F-7986-3FE4-A45F5CCB04A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003" y="4329113"/>
            <a:ext cx="3703167" cy="2373825"/>
          </a:xfrm>
        </p:spPr>
      </p:pic>
    </p:spTree>
    <p:extLst>
      <p:ext uri="{BB962C8B-B14F-4D97-AF65-F5344CB8AC3E}">
        <p14:creationId xmlns:p14="http://schemas.microsoft.com/office/powerpoint/2010/main" val="1559145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4CCA-781C-C75A-3E42-E2EFCF511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774" y="882596"/>
            <a:ext cx="3905075" cy="1708754"/>
          </a:xfrm>
        </p:spPr>
        <p:txBody>
          <a:bodyPr>
            <a:normAutofit fontScale="90000"/>
          </a:bodyPr>
          <a:lstStyle/>
          <a:p>
            <a:r>
              <a:rPr lang="en-IN" b="0" i="0" dirty="0">
                <a:solidFill>
                  <a:srgbClr val="333333"/>
                </a:solidFill>
                <a:effectLst/>
                <a:latin typeface="TCCC-UnityHeadline-Regular"/>
              </a:rPr>
              <a:t>World Without Waste</a:t>
            </a:r>
            <a:br>
              <a:rPr lang="en-IN" b="0" i="0" dirty="0">
                <a:solidFill>
                  <a:srgbClr val="333333"/>
                </a:solidFill>
                <a:effectLst/>
                <a:latin typeface="TCCC-UnityHeadline-Regular"/>
              </a:rPr>
            </a:b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08CA15-D59D-B7BB-9489-526BCE0BC8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6575" y="977149"/>
            <a:ext cx="3411858" cy="218708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822EF8-EE96-3AFE-3B20-F1C3BA99FC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72" y="3693764"/>
            <a:ext cx="4094262" cy="239365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3CA4EC-414B-2AEF-39AC-BAFCFCB04266}"/>
              </a:ext>
            </a:extLst>
          </p:cNvPr>
          <p:cNvSpPr txBox="1"/>
          <p:nvPr/>
        </p:nvSpPr>
        <p:spPr>
          <a:xfrm>
            <a:off x="1942878" y="2302678"/>
            <a:ext cx="2741444" cy="1391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8" dirty="0">
                <a:solidFill>
                  <a:srgbClr val="333333"/>
                </a:solidFill>
                <a:latin typeface="TCCC-UnityText-Regular"/>
              </a:rPr>
              <a:t>Coca-Cola aims to collect and recycle a bottle or can for every one we sell and make 100% of our packaging recyclable.</a:t>
            </a:r>
            <a:endParaRPr lang="en-IN" sz="1688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EED1F-65CF-E3A6-1F1C-322A5C77D023}"/>
              </a:ext>
            </a:extLst>
          </p:cNvPr>
          <p:cNvSpPr txBox="1"/>
          <p:nvPr/>
        </p:nvSpPr>
        <p:spPr>
          <a:xfrm>
            <a:off x="6708057" y="371214"/>
            <a:ext cx="3000375" cy="61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8" dirty="0">
                <a:solidFill>
                  <a:srgbClr val="333333"/>
                </a:solidFill>
                <a:latin typeface="TCCC-UnityText-Regular"/>
              </a:rPr>
              <a:t>Target to reduce carbon emissions 25% by 2030</a:t>
            </a:r>
            <a:endParaRPr lang="en-IN" sz="1688" dirty="0"/>
          </a:p>
        </p:txBody>
      </p:sp>
    </p:spTree>
    <p:extLst>
      <p:ext uri="{BB962C8B-B14F-4D97-AF65-F5344CB8AC3E}">
        <p14:creationId xmlns:p14="http://schemas.microsoft.com/office/powerpoint/2010/main" val="200907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D5D4E-4522-B30D-BCB5-C3DED5988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That’s how Cola cola spends around 4.5 billion dollars only in its marketing strategies and makes billion of dollars profit </a:t>
            </a:r>
          </a:p>
        </p:txBody>
      </p:sp>
    </p:spTree>
    <p:extLst>
      <p:ext uri="{BB962C8B-B14F-4D97-AF65-F5344CB8AC3E}">
        <p14:creationId xmlns:p14="http://schemas.microsoft.com/office/powerpoint/2010/main" val="2091287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260031" y="3025074"/>
            <a:ext cx="807853" cy="807853"/>
            <a:chOff x="6705600" y="1371600"/>
            <a:chExt cx="10972800" cy="10972800"/>
          </a:xfrm>
        </p:grpSpPr>
        <p:sp>
          <p:nvSpPr>
            <p:cNvPr id="3" name="Freeform 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3C55"/>
            </a:solidFill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592605" y="0"/>
            <a:ext cx="5599395" cy="417155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42840" y="96133"/>
            <a:ext cx="5189778" cy="2896899"/>
            <a:chOff x="-380049" y="-360750"/>
            <a:chExt cx="10379556" cy="5793798"/>
          </a:xfrm>
        </p:grpSpPr>
        <p:sp>
          <p:nvSpPr>
            <p:cNvPr id="6" name="TextBox 6"/>
            <p:cNvSpPr txBox="1"/>
            <p:nvPr/>
          </p:nvSpPr>
          <p:spPr>
            <a:xfrm>
              <a:off x="-380049" y="-360750"/>
              <a:ext cx="9999506" cy="4143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00"/>
                </a:lnSpc>
              </a:pPr>
              <a:r>
                <a:rPr lang="en-US" sz="6833" dirty="0">
                  <a:solidFill>
                    <a:srgbClr val="FFFFFF"/>
                  </a:solidFill>
                  <a:latin typeface="Aileron Heavy"/>
                </a:rPr>
                <a:t>Packaging Innovation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" y="4903030"/>
              <a:ext cx="9999506" cy="530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1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6215" y="2413000"/>
            <a:ext cx="6313003" cy="4667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1061" lvl="1" indent="-255530">
              <a:lnSpc>
                <a:spcPts val="2840"/>
              </a:lnSpc>
              <a:buFont typeface="Arial"/>
              <a:buChar char="•"/>
            </a:pPr>
            <a:r>
              <a:rPr lang="en-US" sz="2367" dirty="0">
                <a:solidFill>
                  <a:srgbClr val="FFFFFF"/>
                </a:solidFill>
                <a:latin typeface="Aileron Heavy"/>
              </a:rPr>
              <a:t>Contour shaped Coke bottle was the company’s first innovative idea to differentiate itself from its competitors</a:t>
            </a:r>
          </a:p>
          <a:p>
            <a:pPr marL="511061" lvl="1" indent="-255530">
              <a:lnSpc>
                <a:spcPts val="2840"/>
              </a:lnSpc>
              <a:buFont typeface="Arial"/>
              <a:buChar char="•"/>
            </a:pPr>
            <a:r>
              <a:rPr lang="en-US" sz="2367" dirty="0">
                <a:solidFill>
                  <a:srgbClr val="FFFFFF"/>
                </a:solidFill>
                <a:latin typeface="Aileron Heavy"/>
              </a:rPr>
              <a:t>1916-1955</a:t>
            </a:r>
          </a:p>
          <a:p>
            <a:pPr marL="511061" lvl="1" indent="-255530">
              <a:lnSpc>
                <a:spcPts val="2840"/>
              </a:lnSpc>
              <a:buFont typeface="Arial"/>
              <a:buChar char="•"/>
            </a:pPr>
            <a:r>
              <a:rPr lang="en-US" sz="2367" dirty="0">
                <a:solidFill>
                  <a:srgbClr val="FFFFFF"/>
                </a:solidFill>
                <a:latin typeface="Aileron Heavy"/>
              </a:rPr>
              <a:t>1955 - King And family sized packaging were introduced</a:t>
            </a:r>
          </a:p>
          <a:p>
            <a:pPr marL="511061" lvl="1" indent="-255530">
              <a:lnSpc>
                <a:spcPts val="2840"/>
              </a:lnSpc>
              <a:buFont typeface="Arial"/>
              <a:buChar char="•"/>
            </a:pPr>
            <a:r>
              <a:rPr lang="en-US" sz="2367" dirty="0">
                <a:solidFill>
                  <a:srgbClr val="FFFFFF"/>
                </a:solidFill>
                <a:latin typeface="Aileron Heavy"/>
              </a:rPr>
              <a:t>Options to buy 10,12,16,26 ounces bottles</a:t>
            </a:r>
          </a:p>
          <a:p>
            <a:pPr marL="511061" lvl="1" indent="-255530">
              <a:lnSpc>
                <a:spcPts val="2840"/>
              </a:lnSpc>
              <a:buFont typeface="Arial"/>
              <a:buChar char="•"/>
            </a:pPr>
            <a:r>
              <a:rPr lang="en-US" sz="2367" dirty="0">
                <a:solidFill>
                  <a:srgbClr val="FFFFFF"/>
                </a:solidFill>
                <a:latin typeface="Aileron Heavy"/>
              </a:rPr>
              <a:t>Ultra Glass contour bottle is designed to improve impact resistance, and reduce weight and cost</a:t>
            </a:r>
          </a:p>
          <a:p>
            <a:pPr marL="511061" lvl="1" indent="-255530">
              <a:lnSpc>
                <a:spcPts val="2840"/>
              </a:lnSpc>
              <a:buFont typeface="Arial"/>
              <a:buChar char="•"/>
            </a:pPr>
            <a:endParaRPr lang="en-US" sz="2367" dirty="0">
              <a:solidFill>
                <a:srgbClr val="FFFFFF"/>
              </a:solidFill>
              <a:latin typeface="Aileron Heavy"/>
            </a:endParaRPr>
          </a:p>
          <a:p>
            <a:pPr marL="255531" lvl="1">
              <a:lnSpc>
                <a:spcPts val="2840"/>
              </a:lnSpc>
            </a:pPr>
            <a:endParaRPr lang="en-US" sz="2367" dirty="0">
              <a:solidFill>
                <a:srgbClr val="FFFFFF"/>
              </a:solidFill>
              <a:latin typeface="Aileron Heavy"/>
            </a:endParaRPr>
          </a:p>
          <a:p>
            <a:pPr algn="ctr">
              <a:lnSpc>
                <a:spcPts val="2840"/>
              </a:lnSpc>
            </a:pPr>
            <a:endParaRPr lang="en-US" sz="2367" dirty="0">
              <a:solidFill>
                <a:srgbClr val="FFFFFF"/>
              </a:solidFill>
              <a:latin typeface="Aileron Heavy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399217" y="4348372"/>
            <a:ext cx="5679744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045" lvl="1" indent="-247022">
              <a:lnSpc>
                <a:spcPts val="2745"/>
              </a:lnSpc>
              <a:buFont typeface="Arial"/>
              <a:buChar char="•"/>
            </a:pPr>
            <a:r>
              <a:rPr lang="en-US" sz="2288" dirty="0">
                <a:solidFill>
                  <a:srgbClr val="FFFFFF"/>
                </a:solidFill>
                <a:latin typeface="Aileron Heavy"/>
              </a:rPr>
              <a:t>Ultra Glass bottles are 40% stronger, 20% lighter and 10%  less expensive </a:t>
            </a:r>
          </a:p>
          <a:p>
            <a:pPr marL="494045" lvl="1" indent="-247022">
              <a:lnSpc>
                <a:spcPts val="2745"/>
              </a:lnSpc>
              <a:buFont typeface="Arial"/>
              <a:buChar char="•"/>
            </a:pPr>
            <a:r>
              <a:rPr lang="en-US" sz="2288" dirty="0">
                <a:solidFill>
                  <a:srgbClr val="FFFFFF"/>
                </a:solidFill>
                <a:latin typeface="Aileron Heavy"/>
              </a:rPr>
              <a:t>1960 - 12 ounce steel cans introduced</a:t>
            </a:r>
          </a:p>
          <a:p>
            <a:pPr marL="494045" lvl="1" indent="-247022">
              <a:lnSpc>
                <a:spcPts val="2745"/>
              </a:lnSpc>
              <a:buFont typeface="Arial"/>
              <a:buChar char="•"/>
            </a:pPr>
            <a:r>
              <a:rPr lang="en-US" sz="2288" dirty="0">
                <a:solidFill>
                  <a:srgbClr val="FFFFFF"/>
                </a:solidFill>
                <a:latin typeface="Aileron Heavy"/>
              </a:rPr>
              <a:t>2009 -100% recyclable bottles introduced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260031" y="3025074"/>
            <a:ext cx="807853" cy="807853"/>
            <a:chOff x="6705600" y="1371600"/>
            <a:chExt cx="10972800" cy="10972800"/>
          </a:xfrm>
        </p:grpSpPr>
        <p:sp>
          <p:nvSpPr>
            <p:cNvPr id="3" name="Freeform 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3C5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8745" y="127000"/>
            <a:ext cx="5807255" cy="2866031"/>
            <a:chOff x="0" y="-299015"/>
            <a:chExt cx="11614509" cy="5732061"/>
          </a:xfrm>
        </p:grpSpPr>
        <p:sp>
          <p:nvSpPr>
            <p:cNvPr id="6" name="TextBox 6"/>
            <p:cNvSpPr txBox="1"/>
            <p:nvPr/>
          </p:nvSpPr>
          <p:spPr>
            <a:xfrm>
              <a:off x="0" y="-299015"/>
              <a:ext cx="11614509" cy="41431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200"/>
                </a:lnSpc>
              </a:pPr>
              <a:r>
                <a:rPr lang="en-US" sz="6833" dirty="0">
                  <a:solidFill>
                    <a:srgbClr val="FFFFFF"/>
                  </a:solidFill>
                  <a:latin typeface="Aileron Heavy"/>
                </a:rPr>
                <a:t>Research &amp; Development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903028"/>
              <a:ext cx="9999505" cy="530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1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16497" y="2721673"/>
            <a:ext cx="6077572" cy="4667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1061" lvl="1" indent="-255530">
              <a:lnSpc>
                <a:spcPts val="2840"/>
              </a:lnSpc>
              <a:buFont typeface="Arial"/>
              <a:buChar char="•"/>
            </a:pPr>
            <a:r>
              <a:rPr lang="en-US" sz="2367" dirty="0">
                <a:solidFill>
                  <a:srgbClr val="FFFFFF"/>
                </a:solidFill>
                <a:latin typeface="Aileron Heavy" panose="020B0604020202020204" charset="0"/>
              </a:rPr>
              <a:t>NetEase – Cloud based social media analytics tool</a:t>
            </a:r>
          </a:p>
          <a:p>
            <a:pPr marL="255531" lvl="1">
              <a:lnSpc>
                <a:spcPts val="2840"/>
              </a:lnSpc>
            </a:pPr>
            <a:endParaRPr lang="en-US" sz="2367" dirty="0">
              <a:solidFill>
                <a:srgbClr val="FFFFFF"/>
              </a:solidFill>
              <a:latin typeface="Aileron Heavy" panose="020B0604020202020204" charset="0"/>
            </a:endParaRPr>
          </a:p>
          <a:p>
            <a:pPr marL="511061" lvl="1" indent="-255530">
              <a:lnSpc>
                <a:spcPts val="2840"/>
              </a:lnSpc>
              <a:buFont typeface="Arial"/>
              <a:buChar char="•"/>
            </a:pPr>
            <a:r>
              <a:rPr lang="en-US" sz="2367" dirty="0">
                <a:solidFill>
                  <a:srgbClr val="FFFFFF"/>
                </a:solidFill>
                <a:latin typeface="Aileron Heavy" panose="020B0604020202020204" charset="0"/>
              </a:rPr>
              <a:t>Coca-Cola Freestyle – Fountain Drink Dispenser</a:t>
            </a:r>
          </a:p>
          <a:p>
            <a:pPr marL="511061" lvl="1" indent="-255530">
              <a:lnSpc>
                <a:spcPts val="2840"/>
              </a:lnSpc>
              <a:buFont typeface="Arial"/>
              <a:buChar char="•"/>
            </a:pPr>
            <a:endParaRPr lang="en-US" sz="2367" dirty="0">
              <a:solidFill>
                <a:srgbClr val="FFFFFF"/>
              </a:solidFill>
              <a:latin typeface="Aileron Heavy" panose="020B0604020202020204" charset="0"/>
            </a:endParaRPr>
          </a:p>
          <a:p>
            <a:pPr marL="511061" lvl="1" indent="-255530">
              <a:lnSpc>
                <a:spcPts val="2840"/>
              </a:lnSpc>
              <a:buFont typeface="Arial"/>
              <a:buChar char="•"/>
            </a:pPr>
            <a:r>
              <a:rPr lang="en-US" sz="2367" dirty="0">
                <a:solidFill>
                  <a:srgbClr val="FFFFFF"/>
                </a:solidFill>
                <a:latin typeface="Aileron Heavy" panose="020B0604020202020204" charset="0"/>
              </a:rPr>
              <a:t>TensorFlow’s Machine Learning Framework</a:t>
            </a:r>
          </a:p>
          <a:p>
            <a:pPr marL="511061" lvl="1" indent="-255530">
              <a:lnSpc>
                <a:spcPts val="2840"/>
              </a:lnSpc>
              <a:buFont typeface="Arial"/>
              <a:buChar char="•"/>
            </a:pPr>
            <a:endParaRPr lang="en-US" sz="2367" dirty="0">
              <a:solidFill>
                <a:srgbClr val="FFFFFF"/>
              </a:solidFill>
              <a:latin typeface="Aileron Heavy" panose="020B0604020202020204" charset="0"/>
            </a:endParaRPr>
          </a:p>
          <a:p>
            <a:pPr marL="511061" lvl="1" indent="-255530">
              <a:lnSpc>
                <a:spcPts val="2840"/>
              </a:lnSpc>
              <a:buFont typeface="Arial"/>
              <a:buChar char="•"/>
            </a:pPr>
            <a:r>
              <a:rPr lang="en-US" sz="2367" dirty="0">
                <a:solidFill>
                  <a:srgbClr val="FFFFFF"/>
                </a:solidFill>
                <a:latin typeface="Aileron Heavy" panose="020B0604020202020204" charset="0"/>
              </a:rPr>
              <a:t>AI powered Vending Machines</a:t>
            </a:r>
          </a:p>
          <a:p>
            <a:pPr marL="255531" lvl="1">
              <a:lnSpc>
                <a:spcPts val="2840"/>
              </a:lnSpc>
            </a:pPr>
            <a:endParaRPr lang="en-US" sz="2367" dirty="0">
              <a:solidFill>
                <a:srgbClr val="FFFFFF"/>
              </a:solidFill>
              <a:latin typeface="Aileron Heavy" panose="020B0604020202020204" charset="0"/>
            </a:endParaRPr>
          </a:p>
          <a:p>
            <a:pPr marL="511061" lvl="1" indent="-255530">
              <a:lnSpc>
                <a:spcPts val="2840"/>
              </a:lnSpc>
              <a:buFont typeface="Arial"/>
              <a:buChar char="•"/>
            </a:pPr>
            <a:endParaRPr lang="en-US" sz="2367" dirty="0">
              <a:solidFill>
                <a:srgbClr val="FFFFFF"/>
              </a:solidFill>
              <a:latin typeface="Aileron Heavy" panose="020B0604020202020204" charset="0"/>
            </a:endParaRPr>
          </a:p>
          <a:p>
            <a:pPr marL="511061" lvl="1" indent="-255530">
              <a:lnSpc>
                <a:spcPts val="2840"/>
              </a:lnSpc>
              <a:buFont typeface="Arial"/>
              <a:buChar char="•"/>
            </a:pPr>
            <a:endParaRPr lang="en-US" sz="2367" dirty="0">
              <a:solidFill>
                <a:srgbClr val="FFFFFF"/>
              </a:solidFill>
              <a:latin typeface="Aileron Heavy"/>
            </a:endParaRPr>
          </a:p>
          <a:p>
            <a:pPr>
              <a:lnSpc>
                <a:spcPts val="2840"/>
              </a:lnSpc>
            </a:pPr>
            <a:endParaRPr lang="en-US" sz="2367" dirty="0">
              <a:solidFill>
                <a:srgbClr val="FFFFFF"/>
              </a:solidFill>
              <a:latin typeface="Aileron Heavy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070599" y="4241800"/>
            <a:ext cx="6077572" cy="287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1061" lvl="1" indent="-255530">
              <a:lnSpc>
                <a:spcPts val="2840"/>
              </a:lnSpc>
              <a:buFont typeface="Arial"/>
              <a:buChar char="•"/>
            </a:pPr>
            <a:r>
              <a:rPr lang="en-US" sz="2367" dirty="0">
                <a:solidFill>
                  <a:srgbClr val="FFFFFF"/>
                </a:solidFill>
                <a:latin typeface="Aileron Heavy" panose="020B0604020202020204" charset="0"/>
              </a:rPr>
              <a:t>Coca-Cola Creations - Starlight</a:t>
            </a:r>
          </a:p>
          <a:p>
            <a:pPr marL="511061" lvl="1" indent="-255530">
              <a:lnSpc>
                <a:spcPts val="2840"/>
              </a:lnSpc>
              <a:buFont typeface="Arial"/>
              <a:buChar char="•"/>
            </a:pPr>
            <a:endParaRPr lang="en-US" sz="2367" dirty="0">
              <a:solidFill>
                <a:srgbClr val="FFFFFF"/>
              </a:solidFill>
              <a:latin typeface="Aileron Heavy"/>
            </a:endParaRPr>
          </a:p>
          <a:p>
            <a:pPr marL="511061" lvl="1" indent="-255530">
              <a:lnSpc>
                <a:spcPts val="284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Aileron Heavy" panose="020B0604020202020204" charset="0"/>
              </a:rPr>
              <a:t>Coca-Cola Signature Mixtures</a:t>
            </a:r>
          </a:p>
          <a:p>
            <a:pPr marL="511061" lvl="1" indent="-255530">
              <a:lnSpc>
                <a:spcPts val="2840"/>
              </a:lnSpc>
              <a:buFont typeface="Arial"/>
              <a:buChar char="•"/>
            </a:pPr>
            <a:endParaRPr lang="en-US" sz="2400" dirty="0">
              <a:solidFill>
                <a:srgbClr val="FFFFFF"/>
              </a:solidFill>
              <a:latin typeface="Aileron Heavy" panose="020B0604020202020204" charset="0"/>
            </a:endParaRPr>
          </a:p>
          <a:p>
            <a:pPr marL="511061" lvl="1" indent="-255530">
              <a:lnSpc>
                <a:spcPts val="284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Aileron Heavy" panose="020B0604020202020204" charset="0"/>
              </a:rPr>
              <a:t>Coca-Cola Zero Sugar Zero Caffeine</a:t>
            </a:r>
          </a:p>
          <a:p>
            <a:pPr marL="511061" lvl="1" indent="-255530">
              <a:lnSpc>
                <a:spcPts val="2840"/>
              </a:lnSpc>
              <a:buFont typeface="Arial"/>
              <a:buChar char="•"/>
            </a:pPr>
            <a:endParaRPr lang="en-US" sz="2367" dirty="0">
              <a:solidFill>
                <a:srgbClr val="FFFFFF"/>
              </a:solidFill>
              <a:latin typeface="Aileron Heavy"/>
            </a:endParaRPr>
          </a:p>
          <a:p>
            <a:pPr>
              <a:lnSpc>
                <a:spcPts val="2840"/>
              </a:lnSpc>
            </a:pPr>
            <a:endParaRPr lang="en-US" sz="2367" dirty="0">
              <a:solidFill>
                <a:srgbClr val="FFFFFF"/>
              </a:solidFill>
              <a:latin typeface="Aileron Heavy"/>
            </a:endParaRPr>
          </a:p>
          <a:p>
            <a:pPr>
              <a:lnSpc>
                <a:spcPts val="2840"/>
              </a:lnSpc>
            </a:pPr>
            <a:endParaRPr lang="en-US" sz="2367" dirty="0">
              <a:solidFill>
                <a:srgbClr val="FFFFFF"/>
              </a:solidFill>
              <a:latin typeface="Aileron Heavy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9F2B73-818D-3DE5-E853-B7BCE51BC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0"/>
            <a:ext cx="5478786" cy="36525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260031" y="3025074"/>
            <a:ext cx="807853" cy="807853"/>
            <a:chOff x="6705600" y="1371600"/>
            <a:chExt cx="10972800" cy="10972800"/>
          </a:xfrm>
        </p:grpSpPr>
        <p:sp>
          <p:nvSpPr>
            <p:cNvPr id="3" name="Freeform 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3C5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8745" y="533400"/>
            <a:ext cx="5807255" cy="1213169"/>
            <a:chOff x="-300424" y="473884"/>
            <a:chExt cx="11614509" cy="5667084"/>
          </a:xfrm>
        </p:grpSpPr>
        <p:sp>
          <p:nvSpPr>
            <p:cNvPr id="6" name="TextBox 6"/>
            <p:cNvSpPr txBox="1"/>
            <p:nvPr/>
          </p:nvSpPr>
          <p:spPr>
            <a:xfrm>
              <a:off x="-300424" y="473884"/>
              <a:ext cx="11614509" cy="47648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200"/>
                </a:lnSpc>
              </a:pPr>
              <a:r>
                <a:rPr lang="en-US" sz="6833" dirty="0">
                  <a:solidFill>
                    <a:srgbClr val="FFFFFF"/>
                  </a:solidFill>
                  <a:latin typeface="Aileron Heavy"/>
                </a:rPr>
                <a:t>Sustainability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903030"/>
              <a:ext cx="9999505" cy="1237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1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22225" y="2243052"/>
            <a:ext cx="6077572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1061" lvl="1" indent="-255530">
              <a:lnSpc>
                <a:spcPts val="2840"/>
              </a:lnSpc>
              <a:buFont typeface="Arial"/>
              <a:buChar char="•"/>
            </a:pPr>
            <a:r>
              <a:rPr lang="en-US" sz="2367" dirty="0">
                <a:solidFill>
                  <a:srgbClr val="FFFFFF"/>
                </a:solidFill>
                <a:latin typeface="Aileron Heavy"/>
              </a:rPr>
              <a:t>Reducing Carbon Emission By 25%</a:t>
            </a:r>
          </a:p>
          <a:p>
            <a:pPr marL="511061" lvl="1" indent="-255530">
              <a:lnSpc>
                <a:spcPts val="2840"/>
              </a:lnSpc>
              <a:buFont typeface="Arial"/>
              <a:buChar char="•"/>
            </a:pPr>
            <a:r>
              <a:rPr lang="en-US" sz="2367" dirty="0">
                <a:solidFill>
                  <a:srgbClr val="FFFFFF"/>
                </a:solidFill>
                <a:latin typeface="Aileron Heavy"/>
              </a:rPr>
              <a:t>100% Plant Based Bottles</a:t>
            </a:r>
          </a:p>
          <a:p>
            <a:pPr marL="255531" lvl="1">
              <a:lnSpc>
                <a:spcPts val="2840"/>
              </a:lnSpc>
            </a:pPr>
            <a:endParaRPr lang="en-US" sz="2367" dirty="0">
              <a:solidFill>
                <a:srgbClr val="FFFFFF"/>
              </a:solidFill>
              <a:latin typeface="Aileron Heavy"/>
            </a:endParaRPr>
          </a:p>
          <a:p>
            <a:pPr marL="511061" lvl="1" indent="-255530">
              <a:lnSpc>
                <a:spcPts val="2840"/>
              </a:lnSpc>
              <a:buFont typeface="Arial"/>
              <a:buChar char="•"/>
            </a:pPr>
            <a:r>
              <a:rPr lang="en-US" sz="2367" dirty="0">
                <a:solidFill>
                  <a:srgbClr val="FFFFFF"/>
                </a:solidFill>
                <a:latin typeface="Aileron Heavy"/>
              </a:rPr>
              <a:t>Bottles with Attached Bottle Caps</a:t>
            </a:r>
          </a:p>
          <a:p>
            <a:pPr marL="511061" lvl="1" indent="-255530">
              <a:lnSpc>
                <a:spcPts val="2840"/>
              </a:lnSpc>
              <a:buFont typeface="Arial"/>
              <a:buChar char="•"/>
            </a:pPr>
            <a:endParaRPr lang="en-US" sz="2367" dirty="0">
              <a:solidFill>
                <a:srgbClr val="FFFFFF"/>
              </a:solidFill>
              <a:latin typeface="Aileron Heavy"/>
            </a:endParaRPr>
          </a:p>
          <a:p>
            <a:pPr marL="511061" lvl="1" indent="-255530">
              <a:lnSpc>
                <a:spcPts val="2840"/>
              </a:lnSpc>
              <a:buFont typeface="Arial"/>
              <a:buChar char="•"/>
            </a:pPr>
            <a:r>
              <a:rPr lang="en-US" sz="2367" dirty="0">
                <a:solidFill>
                  <a:srgbClr val="FFFFFF"/>
                </a:solidFill>
                <a:latin typeface="Aileron Heavy"/>
              </a:rPr>
              <a:t>Vending Machines With Climate Friendly Coolers to reduce CO2 Emission</a:t>
            </a:r>
          </a:p>
          <a:p>
            <a:pPr marL="511061" lvl="1" indent="-255530">
              <a:lnSpc>
                <a:spcPts val="2840"/>
              </a:lnSpc>
              <a:buFont typeface="Arial"/>
              <a:buChar char="•"/>
            </a:pPr>
            <a:endParaRPr lang="en-US" sz="2367" dirty="0">
              <a:solidFill>
                <a:srgbClr val="FFFFFF"/>
              </a:solidFill>
              <a:latin typeface="Aileron Heavy"/>
            </a:endParaRPr>
          </a:p>
          <a:p>
            <a:pPr marL="511061" lvl="1" indent="-255530">
              <a:lnSpc>
                <a:spcPts val="2840"/>
              </a:lnSpc>
              <a:buFont typeface="Arial"/>
              <a:buChar char="•"/>
            </a:pPr>
            <a:r>
              <a:rPr lang="en-US" sz="2367" dirty="0">
                <a:solidFill>
                  <a:srgbClr val="FFFFFF"/>
                </a:solidFill>
                <a:latin typeface="Aileron Heavy"/>
              </a:rPr>
              <a:t>Reducing Virgin Oil Based Plastic From Bottles</a:t>
            </a:r>
          </a:p>
          <a:p>
            <a:pPr>
              <a:lnSpc>
                <a:spcPts val="2840"/>
              </a:lnSpc>
            </a:pPr>
            <a:endParaRPr lang="en-US" sz="2367" dirty="0">
              <a:solidFill>
                <a:srgbClr val="FFFFFF"/>
              </a:solidFill>
              <a:latin typeface="Aileron Heavy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AA4839-258B-130E-EA36-328744E5C7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372" y="24976"/>
            <a:ext cx="5541629" cy="3322552"/>
          </a:xfrm>
          <a:prstGeom prst="rect">
            <a:avLst/>
          </a:prstGeom>
        </p:spPr>
      </p:pic>
      <p:pic>
        <p:nvPicPr>
          <p:cNvPr id="1026" name="Picture 2" descr="Our Route to Sustainability">
            <a:extLst>
              <a:ext uri="{FF2B5EF4-FFF2-40B4-BE49-F238E27FC236}">
                <a16:creationId xmlns:a16="http://schemas.microsoft.com/office/drawing/2014/main" id="{19F5C387-5C54-42A5-344D-C818E4DAF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439" y="3347528"/>
            <a:ext cx="5541629" cy="35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344FF79-6E71-D59C-6E49-A6747B044475}"/>
              </a:ext>
            </a:extLst>
          </p:cNvPr>
          <p:cNvGraphicFramePr/>
          <p:nvPr/>
        </p:nvGraphicFramePr>
        <p:xfrm>
          <a:off x="326571" y="0"/>
          <a:ext cx="7921690" cy="6421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47ED7A6-1C88-471E-85A6-C217F0B89E1A}"/>
              </a:ext>
            </a:extLst>
          </p:cNvPr>
          <p:cNvSpPr/>
          <p:nvPr/>
        </p:nvSpPr>
        <p:spPr>
          <a:xfrm>
            <a:off x="0" y="0"/>
            <a:ext cx="401216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2">
                  <a:lumMod val="1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9154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8"/>
    </mc:Choice>
    <mc:Fallback xmlns="">
      <p:transition spd="slow" advTm="438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5926767-D5C4-460A-8864-14899BA501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4240" y="2015412"/>
          <a:ext cx="4067760" cy="3604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028">
                  <a:extLst>
                    <a:ext uri="{9D8B030D-6E8A-4147-A177-3AD203B41FA5}">
                      <a16:colId xmlns:a16="http://schemas.microsoft.com/office/drawing/2014/main" val="3691171308"/>
                    </a:ext>
                  </a:extLst>
                </a:gridCol>
                <a:gridCol w="2017732">
                  <a:extLst>
                    <a:ext uri="{9D8B030D-6E8A-4147-A177-3AD203B41FA5}">
                      <a16:colId xmlns:a16="http://schemas.microsoft.com/office/drawing/2014/main" val="1308853921"/>
                    </a:ext>
                  </a:extLst>
                </a:gridCol>
              </a:tblGrid>
              <a:tr h="8053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Debt/Equity Ratio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374892"/>
                  </a:ext>
                </a:extLst>
              </a:tr>
              <a:tr h="4665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31348"/>
                  </a:ext>
                </a:extLst>
              </a:tr>
              <a:tr h="4665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356371"/>
                  </a:ext>
                </a:extLst>
              </a:tr>
              <a:tr h="4665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963692"/>
                  </a:ext>
                </a:extLst>
              </a:tr>
              <a:tr h="4665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293456"/>
                  </a:ext>
                </a:extLst>
              </a:tr>
              <a:tr h="4665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83998"/>
                  </a:ext>
                </a:extLst>
              </a:tr>
              <a:tr h="4665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266773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782FC61-50B7-45E3-81FD-8A314AFF43B3}"/>
              </a:ext>
            </a:extLst>
          </p:cNvPr>
          <p:cNvGraphicFramePr/>
          <p:nvPr/>
        </p:nvGraphicFramePr>
        <p:xfrm>
          <a:off x="6642377" y="3687097"/>
          <a:ext cx="4357378" cy="2917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64D3DCE-4AC7-432B-9632-B1584AA20861}"/>
              </a:ext>
            </a:extLst>
          </p:cNvPr>
          <p:cNvGraphicFramePr/>
          <p:nvPr/>
        </p:nvGraphicFramePr>
        <p:xfrm>
          <a:off x="4958796" y="637641"/>
          <a:ext cx="6682598" cy="5066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4754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"/>
    </mc:Choice>
    <mc:Fallback xmlns="">
      <p:transition spd="slow" advTm="65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BAF2B6C-A025-4252-BB0A-48D672C71B9C}"/>
              </a:ext>
            </a:extLst>
          </p:cNvPr>
          <p:cNvGraphicFramePr/>
          <p:nvPr/>
        </p:nvGraphicFramePr>
        <p:xfrm>
          <a:off x="0" y="-93306"/>
          <a:ext cx="12191999" cy="6951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3325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998988F-7CA4-4206-968C-6F2448A27718}"/>
              </a:ext>
            </a:extLst>
          </p:cNvPr>
          <p:cNvGrpSpPr/>
          <p:nvPr/>
        </p:nvGrpSpPr>
        <p:grpSpPr>
          <a:xfrm>
            <a:off x="548914" y="604933"/>
            <a:ext cx="10829731" cy="5648133"/>
            <a:chOff x="681131" y="326572"/>
            <a:chExt cx="10829731" cy="56481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87FE54B-9DDB-4F3D-84FB-73473C26B03F}"/>
                </a:ext>
              </a:extLst>
            </p:cNvPr>
            <p:cNvSpPr/>
            <p:nvPr/>
          </p:nvSpPr>
          <p:spPr>
            <a:xfrm>
              <a:off x="681131" y="4444484"/>
              <a:ext cx="3125755" cy="6997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ucida Fax" panose="02060602050505020204" pitchFamily="18" charset="0"/>
                </a:rPr>
                <a:t>CAGR</a:t>
              </a:r>
              <a:endParaRPr lang="en-IN" dirty="0">
                <a:latin typeface="Lucida Fax" panose="02060602050505020204" pitchFamily="18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89214B3-93AC-49D9-89FC-2159BEE24BD1}"/>
                </a:ext>
              </a:extLst>
            </p:cNvPr>
            <p:cNvSpPr/>
            <p:nvPr/>
          </p:nvSpPr>
          <p:spPr>
            <a:xfrm>
              <a:off x="3900187" y="4475586"/>
              <a:ext cx="7610669" cy="7184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Lucida Fax" panose="02060602050505020204" pitchFamily="18" charset="0"/>
                </a:rPr>
                <a:t>The last 3 years CAGR is 2.26% &amp; the last 5 years CAGR is 5.24%. </a:t>
              </a:r>
              <a:r>
                <a:rPr lang="en-US" sz="1600" dirty="0">
                  <a:solidFill>
                    <a:schemeClr val="tx1"/>
                  </a:solidFill>
                  <a:latin typeface="Lucida Fax" panose="02060602050505020204" pitchFamily="18" charset="0"/>
                </a:rPr>
                <a:t>Expected CAGR in 2 years is 6.4%</a:t>
              </a:r>
              <a:endParaRPr lang="en-IN" sz="1600" dirty="0">
                <a:solidFill>
                  <a:schemeClr val="tx1"/>
                </a:solidFill>
                <a:latin typeface="Lucida Fax" panose="020606020505050202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1A521C-6589-4A9E-B886-D3E1175C874B}"/>
                </a:ext>
              </a:extLst>
            </p:cNvPr>
            <p:cNvSpPr/>
            <p:nvPr/>
          </p:nvSpPr>
          <p:spPr>
            <a:xfrm>
              <a:off x="681134" y="1122784"/>
              <a:ext cx="3125755" cy="6997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ucida Fax" panose="02060602050505020204" pitchFamily="18" charset="0"/>
                </a:rPr>
                <a:t>Total Revenue 2022</a:t>
              </a:r>
              <a:endParaRPr lang="en-IN" dirty="0">
                <a:latin typeface="Lucida Fax" panose="020606020505050202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D4937E-2B3F-4FC8-8460-00A6E4EB3EEF}"/>
                </a:ext>
              </a:extLst>
            </p:cNvPr>
            <p:cNvSpPr/>
            <p:nvPr/>
          </p:nvSpPr>
          <p:spPr>
            <a:xfrm>
              <a:off x="3900187" y="1136480"/>
              <a:ext cx="7610669" cy="6997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Lucida Fax" panose="02060602050505020204" pitchFamily="18" charset="0"/>
                </a:rPr>
                <a:t>$42.34 Billion (Increased almost 10% Revenue from 2021)</a:t>
              </a:r>
              <a:endParaRPr lang="en-IN" dirty="0">
                <a:solidFill>
                  <a:schemeClr val="tx1"/>
                </a:solidFill>
                <a:latin typeface="Lucida Fax" panose="020606020505050202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87EC639-F9DA-45F2-BDA1-79B1B2BF680A}"/>
                </a:ext>
              </a:extLst>
            </p:cNvPr>
            <p:cNvSpPr/>
            <p:nvPr/>
          </p:nvSpPr>
          <p:spPr>
            <a:xfrm>
              <a:off x="3900193" y="1953209"/>
              <a:ext cx="7610669" cy="6997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Lucida Fax" panose="02060602050505020204" pitchFamily="18" charset="0"/>
                </a:rPr>
                <a:t>$9.92  Billion at the end of Q3 </a:t>
              </a:r>
              <a:endParaRPr lang="en-IN" dirty="0">
                <a:solidFill>
                  <a:schemeClr val="tx1"/>
                </a:solidFill>
                <a:latin typeface="Lucida Fax" panose="020606020505050202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5A3732-FBB9-413B-8A80-E4D76CEFBA5D}"/>
                </a:ext>
              </a:extLst>
            </p:cNvPr>
            <p:cNvSpPr/>
            <p:nvPr/>
          </p:nvSpPr>
          <p:spPr>
            <a:xfrm>
              <a:off x="681133" y="1953209"/>
              <a:ext cx="3125755" cy="6997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ucida Fax" panose="02060602050505020204" pitchFamily="18" charset="0"/>
                </a:rPr>
                <a:t>Profit </a:t>
              </a:r>
              <a:endParaRPr lang="en-IN" dirty="0">
                <a:latin typeface="Lucida Fax" panose="020606020505050202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86153E-9723-46B2-8979-F5C59420D7A7}"/>
                </a:ext>
              </a:extLst>
            </p:cNvPr>
            <p:cNvSpPr/>
            <p:nvPr/>
          </p:nvSpPr>
          <p:spPr>
            <a:xfrm>
              <a:off x="681132" y="3614059"/>
              <a:ext cx="3125755" cy="6997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ucida Fax" panose="02060602050505020204" pitchFamily="18" charset="0"/>
                </a:rPr>
                <a:t> Share value </a:t>
              </a:r>
            </a:p>
            <a:p>
              <a:pPr algn="ctr"/>
              <a:r>
                <a:rPr lang="en-US" dirty="0">
                  <a:latin typeface="Lucida Fax" panose="02060602050505020204" pitchFamily="18" charset="0"/>
                </a:rPr>
                <a:t>(At the end of 2022)</a:t>
              </a:r>
              <a:endParaRPr lang="en-IN" dirty="0">
                <a:latin typeface="Lucida Fax" panose="020606020505050202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87F35FF-1088-4EA0-B7E1-C894D7D2C720}"/>
                </a:ext>
              </a:extLst>
            </p:cNvPr>
            <p:cNvSpPr/>
            <p:nvPr/>
          </p:nvSpPr>
          <p:spPr>
            <a:xfrm>
              <a:off x="681132" y="2783634"/>
              <a:ext cx="3125755" cy="6997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ucida Fax" panose="02060602050505020204" pitchFamily="18" charset="0"/>
                </a:rPr>
                <a:t>Debt/Equity Ratio </a:t>
              </a:r>
              <a:endParaRPr lang="en-IN" dirty="0">
                <a:latin typeface="Lucida Fax" panose="020606020505050202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E66B650-EBC2-4EA1-BA4D-7B7D77F728B6}"/>
                </a:ext>
              </a:extLst>
            </p:cNvPr>
            <p:cNvSpPr/>
            <p:nvPr/>
          </p:nvSpPr>
          <p:spPr>
            <a:xfrm>
              <a:off x="3900192" y="2783634"/>
              <a:ext cx="7610669" cy="6997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Lucida Fax" panose="02060602050505020204" pitchFamily="18" charset="0"/>
                </a:rPr>
                <a:t>1.45 for the month ending September 2022</a:t>
              </a:r>
              <a:endParaRPr lang="en-IN" dirty="0">
                <a:solidFill>
                  <a:schemeClr val="tx1"/>
                </a:solidFill>
                <a:latin typeface="Lucida Fax" panose="0206060205050502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0481F4-4139-48AF-85F0-9AFD2EF987D8}"/>
                </a:ext>
              </a:extLst>
            </p:cNvPr>
            <p:cNvSpPr/>
            <p:nvPr/>
          </p:nvSpPr>
          <p:spPr>
            <a:xfrm>
              <a:off x="3900187" y="3614059"/>
              <a:ext cx="7610669" cy="6997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Lucida Fax" panose="02060602050505020204" pitchFamily="18" charset="0"/>
                </a:rPr>
                <a:t>$61.61 USD in INR </a:t>
              </a:r>
              <a:r>
                <a:rPr lang="en-IN" sz="2000" b="0" i="0" dirty="0">
                  <a:solidFill>
                    <a:srgbClr val="202124"/>
                  </a:solidFill>
                  <a:effectLst/>
                  <a:latin typeface="Lucida Fax" panose="02060602050505020204" pitchFamily="18" charset="0"/>
                </a:rPr>
                <a:t>₹</a:t>
              </a:r>
              <a:r>
                <a:rPr lang="en-US" dirty="0">
                  <a:solidFill>
                    <a:schemeClr val="tx1"/>
                  </a:solidFill>
                  <a:latin typeface="Lucida Fax" panose="02060602050505020204" pitchFamily="18" charset="0"/>
                </a:rPr>
                <a:t>5182</a:t>
              </a:r>
              <a:endParaRPr lang="en-IN" dirty="0">
                <a:solidFill>
                  <a:schemeClr val="tx1"/>
                </a:solidFill>
                <a:latin typeface="Lucida Fax" panose="02060602050505020204" pitchFamily="18" charset="0"/>
              </a:endParaRPr>
            </a:p>
          </p:txBody>
        </p:sp>
        <p:sp>
          <p:nvSpPr>
            <p:cNvPr id="16" name="Arrow: Pentagon 15">
              <a:extLst>
                <a:ext uri="{FF2B5EF4-FFF2-40B4-BE49-F238E27FC236}">
                  <a16:creationId xmlns:a16="http://schemas.microsoft.com/office/drawing/2014/main" id="{93A6BA5F-7E2E-4741-A7CC-E9376FCB4124}"/>
                </a:ext>
              </a:extLst>
            </p:cNvPr>
            <p:cNvSpPr/>
            <p:nvPr/>
          </p:nvSpPr>
          <p:spPr>
            <a:xfrm>
              <a:off x="681131" y="326572"/>
              <a:ext cx="3452329" cy="699796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Lucida Fax" panose="02060602050505020204" pitchFamily="18" charset="0"/>
                </a:rPr>
                <a:t>2022</a:t>
              </a:r>
              <a:endParaRPr lang="en-IN" b="1" dirty="0">
                <a:latin typeface="Lucida Fax" panose="020606020505050202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EE20F2-B4CD-4298-AC06-6BCDE9398EB8}"/>
                </a:ext>
              </a:extLst>
            </p:cNvPr>
            <p:cNvSpPr/>
            <p:nvPr/>
          </p:nvSpPr>
          <p:spPr>
            <a:xfrm>
              <a:off x="681131" y="5274909"/>
              <a:ext cx="3125755" cy="6997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ucida Fax" panose="02060602050505020204" pitchFamily="18" charset="0"/>
                </a:rPr>
                <a:t>Market Cap</a:t>
              </a:r>
              <a:endParaRPr lang="en-IN" dirty="0">
                <a:latin typeface="Lucida Fax" panose="020606020505050202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4B51FD-EA2F-4598-985B-9BC2B4FCC404}"/>
                </a:ext>
              </a:extLst>
            </p:cNvPr>
            <p:cNvSpPr/>
            <p:nvPr/>
          </p:nvSpPr>
          <p:spPr>
            <a:xfrm>
              <a:off x="3900188" y="5274909"/>
              <a:ext cx="7610669" cy="6997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b="0" i="0" dirty="0">
                  <a:solidFill>
                    <a:srgbClr val="212529"/>
                  </a:solidFill>
                  <a:effectLst/>
                  <a:latin typeface="Lucida Fax" panose="02060602050505020204" pitchFamily="18" charset="0"/>
                </a:rPr>
                <a:t>$275.08 Billion (</a:t>
              </a:r>
              <a:r>
                <a:rPr lang="en-US" sz="1600" b="0" i="0" dirty="0">
                  <a:solidFill>
                    <a:srgbClr val="212529"/>
                  </a:solidFill>
                  <a:effectLst/>
                  <a:latin typeface="Lucida Fax" panose="02060602050505020204" pitchFamily="18" charset="0"/>
                </a:rPr>
                <a:t>This makes Coca-Cola the world's </a:t>
              </a:r>
              <a:r>
                <a:rPr lang="en-US" sz="1600" b="1" i="0" dirty="0">
                  <a:solidFill>
                    <a:srgbClr val="212529"/>
                  </a:solidFill>
                  <a:effectLst/>
                  <a:latin typeface="Lucida Fax" panose="02060602050505020204" pitchFamily="18" charset="0"/>
                </a:rPr>
                <a:t>32th</a:t>
              </a:r>
              <a:r>
                <a:rPr lang="en-US" sz="1600" b="0" i="0" dirty="0">
                  <a:solidFill>
                    <a:srgbClr val="212529"/>
                  </a:solidFill>
                  <a:effectLst/>
                  <a:latin typeface="Lucida Fax" panose="02060602050505020204" pitchFamily="18" charset="0"/>
                </a:rPr>
                <a:t> most valuable company by market cap)</a:t>
              </a:r>
              <a:endParaRPr lang="en-IN" dirty="0">
                <a:solidFill>
                  <a:schemeClr val="tx1"/>
                </a:solidFill>
                <a:latin typeface="Lucida Fax" panose="02060602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84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"/>
    </mc:Choice>
    <mc:Fallback xmlns="">
      <p:transition spd="slow" advTm="32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357</TotalTime>
  <Words>958</Words>
  <Application>Microsoft Office PowerPoint</Application>
  <PresentationFormat>Widescreen</PresentationFormat>
  <Paragraphs>176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Aileron Heavy</vt:lpstr>
      <vt:lpstr>Arial</vt:lpstr>
      <vt:lpstr>Century Gothic</vt:lpstr>
      <vt:lpstr>Garet</vt:lpstr>
      <vt:lpstr>Garet Bold</vt:lpstr>
      <vt:lpstr>Lucida Fax</vt:lpstr>
      <vt:lpstr>TCCC-UnityHeadline-Regular</vt:lpstr>
      <vt:lpstr>TCCC-UnityText-Regular</vt:lpstr>
      <vt:lpstr>Wingdings</vt:lpstr>
      <vt:lpstr>Wingdings 3</vt:lpstr>
      <vt:lpstr>Ion</vt:lpstr>
      <vt:lpstr>PowerPoint Presentation</vt:lpstr>
      <vt:lpstr>History of Coca-Cola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Marketing</vt:lpstr>
      <vt:lpstr>Marketing Strategies</vt:lpstr>
      <vt:lpstr>Unique Bottle Designing (1915)</vt:lpstr>
      <vt:lpstr>World War – II (1939-1945)</vt:lpstr>
      <vt:lpstr>Acquiring or Merging Strategy</vt:lpstr>
      <vt:lpstr>Rural Marketing Strategy</vt:lpstr>
      <vt:lpstr>Road and Transportation Issue</vt:lpstr>
      <vt:lpstr>Economically Poor</vt:lpstr>
      <vt:lpstr>Rural Consumer behaviour </vt:lpstr>
      <vt:lpstr>PowerPoint Presentation</vt:lpstr>
      <vt:lpstr>Sharing a coke campaign </vt:lpstr>
      <vt:lpstr>PowerPoint Presentation</vt:lpstr>
      <vt:lpstr>Giving people options and choices From sparkling water to dairy, to refreshing soft drinks and natural juice, we offer over 200 brands worldwide, including reduced-sugar drinks and smaller packages. </vt:lpstr>
      <vt:lpstr>World Without Waste </vt:lpstr>
      <vt:lpstr>That’s how Cola cola spends around 4.5 billion dollars only in its marketing strategies and makes billion of dollars profit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Katruwar</dc:creator>
  <cp:lastModifiedBy>Abhishek Katruwar</cp:lastModifiedBy>
  <cp:revision>6</cp:revision>
  <dcterms:created xsi:type="dcterms:W3CDTF">2023-01-26T17:39:03Z</dcterms:created>
  <dcterms:modified xsi:type="dcterms:W3CDTF">2023-09-05T09:16:40Z</dcterms:modified>
</cp:coreProperties>
</file>